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59"/>
  </p:notesMasterIdLst>
  <p:sldIdLst>
    <p:sldId id="406" r:id="rId2"/>
    <p:sldId id="1706" r:id="rId3"/>
    <p:sldId id="411" r:id="rId4"/>
    <p:sldId id="1712" r:id="rId5"/>
    <p:sldId id="1709" r:id="rId6"/>
    <p:sldId id="3077" r:id="rId7"/>
    <p:sldId id="3131" r:id="rId8"/>
    <p:sldId id="3041" r:id="rId9"/>
    <p:sldId id="3140" r:id="rId10"/>
    <p:sldId id="3081" r:id="rId11"/>
    <p:sldId id="258" r:id="rId12"/>
    <p:sldId id="503" r:id="rId13"/>
    <p:sldId id="495" r:id="rId14"/>
    <p:sldId id="501" r:id="rId15"/>
    <p:sldId id="1740" r:id="rId16"/>
    <p:sldId id="3082" r:id="rId17"/>
    <p:sldId id="3087" r:id="rId18"/>
    <p:sldId id="3121" r:id="rId19"/>
    <p:sldId id="3122" r:id="rId20"/>
    <p:sldId id="3126" r:id="rId21"/>
    <p:sldId id="3123" r:id="rId22"/>
    <p:sldId id="3130" r:id="rId23"/>
    <p:sldId id="3125" r:id="rId24"/>
    <p:sldId id="3132" r:id="rId25"/>
    <p:sldId id="458" r:id="rId26"/>
    <p:sldId id="468" r:id="rId27"/>
    <p:sldId id="493" r:id="rId28"/>
    <p:sldId id="262" r:id="rId29"/>
    <p:sldId id="492" r:id="rId30"/>
    <p:sldId id="3108" r:id="rId31"/>
    <p:sldId id="404" r:id="rId32"/>
    <p:sldId id="3097" r:id="rId33"/>
    <p:sldId id="3101" r:id="rId34"/>
    <p:sldId id="3105" r:id="rId35"/>
    <p:sldId id="3127" r:id="rId36"/>
    <p:sldId id="3128" r:id="rId37"/>
    <p:sldId id="3129" r:id="rId38"/>
    <p:sldId id="3133" r:id="rId39"/>
    <p:sldId id="3134" r:id="rId40"/>
    <p:sldId id="3135" r:id="rId41"/>
    <p:sldId id="3088" r:id="rId42"/>
    <p:sldId id="3093" r:id="rId43"/>
    <p:sldId id="3118" r:id="rId44"/>
    <p:sldId id="3089" r:id="rId45"/>
    <p:sldId id="277" r:id="rId46"/>
    <p:sldId id="268" r:id="rId47"/>
    <p:sldId id="275" r:id="rId48"/>
    <p:sldId id="407" r:id="rId49"/>
    <p:sldId id="412" r:id="rId50"/>
    <p:sldId id="267" r:id="rId51"/>
    <p:sldId id="419" r:id="rId52"/>
    <p:sldId id="416" r:id="rId53"/>
    <p:sldId id="417" r:id="rId54"/>
    <p:sldId id="3138" r:id="rId55"/>
    <p:sldId id="3139" r:id="rId56"/>
    <p:sldId id="271" r:id="rId57"/>
    <p:sldId id="272"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CF4C6-A31A-4E3B-8249-28E0DF42BE3B}" v="3" dt="2026-02-03T19:58:58.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90633" autoAdjust="0"/>
  </p:normalViewPr>
  <p:slideViewPr>
    <p:cSldViewPr snapToGrid="0">
      <p:cViewPr varScale="1">
        <p:scale>
          <a:sx n="100" d="100"/>
          <a:sy n="100" d="100"/>
        </p:scale>
        <p:origin x="990" y="90"/>
      </p:cViewPr>
      <p:guideLst/>
    </p:cSldViewPr>
  </p:slideViewPr>
  <p:notesTextViewPr>
    <p:cViewPr>
      <p:scale>
        <a:sx n="1" d="1"/>
        <a:sy n="1" d="1"/>
      </p:scale>
      <p:origin x="0" y="0"/>
    </p:cViewPr>
  </p:notesTextViewPr>
  <p:sorterViewPr>
    <p:cViewPr>
      <p:scale>
        <a:sx n="100" d="100"/>
        <a:sy n="100" d="100"/>
      </p:scale>
      <p:origin x="0" y="-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ata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ata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123AC4-F3E8-4AF8-8A64-D659192E534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210EA9C-DA1B-4B84-9994-FED5C5A7F723}">
      <dgm:prSet/>
      <dgm:spPr/>
      <dgm:t>
        <a:bodyPr/>
        <a:lstStyle/>
        <a:p>
          <a:pPr>
            <a:lnSpc>
              <a:spcPct val="100000"/>
            </a:lnSpc>
          </a:pPr>
          <a:r>
            <a:rPr lang="en-US" dirty="0"/>
            <a:t>Juries need rational, evidence‑grounded reasons for amounts</a:t>
          </a:r>
          <a:r>
            <a:rPr lang="en-US" b="0" i="0" baseline="0" dirty="0"/>
            <a:t>.</a:t>
          </a:r>
          <a:endParaRPr lang="en-US" dirty="0"/>
        </a:p>
      </dgm:t>
    </dgm:pt>
    <dgm:pt modelId="{88A354A7-3C39-4BCC-907A-6351776E0C66}" type="parTrans" cxnId="{CAFBF907-D164-4610-9A4F-B7C19B091C3D}">
      <dgm:prSet/>
      <dgm:spPr/>
      <dgm:t>
        <a:bodyPr/>
        <a:lstStyle/>
        <a:p>
          <a:endParaRPr lang="en-US"/>
        </a:p>
      </dgm:t>
    </dgm:pt>
    <dgm:pt modelId="{7B57BD7D-7DD6-4D07-A51B-2677B5B9D1CB}" type="sibTrans" cxnId="{CAFBF907-D164-4610-9A4F-B7C19B091C3D}">
      <dgm:prSet/>
      <dgm:spPr/>
      <dgm:t>
        <a:bodyPr/>
        <a:lstStyle/>
        <a:p>
          <a:pPr>
            <a:lnSpc>
              <a:spcPct val="100000"/>
            </a:lnSpc>
          </a:pPr>
          <a:endParaRPr lang="en-US"/>
        </a:p>
      </dgm:t>
    </dgm:pt>
    <dgm:pt modelId="{0EE5627A-4CA2-4CD5-8207-D1157BE3CE13}">
      <dgm:prSet/>
      <dgm:spPr/>
      <dgm:t>
        <a:bodyPr/>
        <a:lstStyle/>
        <a:p>
          <a:pPr>
            <a:lnSpc>
              <a:spcPct val="100000"/>
            </a:lnSpc>
          </a:pPr>
          <a:r>
            <a:rPr lang="en-US" dirty="0"/>
            <a:t>Economic/non‑economic ratios are generally not probative without case‑specific reasons</a:t>
          </a:r>
          <a:r>
            <a:rPr lang="en-US" b="0" i="0" baseline="0" dirty="0"/>
            <a:t>.</a:t>
          </a:r>
          <a:endParaRPr lang="en-US" dirty="0"/>
        </a:p>
      </dgm:t>
    </dgm:pt>
    <dgm:pt modelId="{CC2BC48C-A8C9-47BD-8006-F042772B7DE9}" type="parTrans" cxnId="{43D89F01-94D8-45B3-8A28-878C89E929F7}">
      <dgm:prSet/>
      <dgm:spPr/>
      <dgm:t>
        <a:bodyPr/>
        <a:lstStyle/>
        <a:p>
          <a:endParaRPr lang="en-US"/>
        </a:p>
      </dgm:t>
    </dgm:pt>
    <dgm:pt modelId="{729E2550-80ED-4EBB-8B7A-EDF100907019}" type="sibTrans" cxnId="{43D89F01-94D8-45B3-8A28-878C89E929F7}">
      <dgm:prSet/>
      <dgm:spPr/>
      <dgm:t>
        <a:bodyPr/>
        <a:lstStyle/>
        <a:p>
          <a:pPr>
            <a:lnSpc>
              <a:spcPct val="100000"/>
            </a:lnSpc>
          </a:pPr>
          <a:endParaRPr lang="en-US"/>
        </a:p>
      </dgm:t>
    </dgm:pt>
    <dgm:pt modelId="{0E0C5771-FADB-495F-8B6D-C2778345BA5F}">
      <dgm:prSet/>
      <dgm:spPr/>
      <dgm:t>
        <a:bodyPr/>
        <a:lstStyle/>
        <a:p>
          <a:pPr>
            <a:lnSpc>
              <a:spcPct val="100000"/>
            </a:lnSpc>
          </a:pPr>
          <a:r>
            <a:rPr lang="en-US" dirty="0"/>
            <a:t>Unsubstantiated anchors are improper.</a:t>
          </a:r>
        </a:p>
      </dgm:t>
    </dgm:pt>
    <dgm:pt modelId="{2A54B44E-65DC-4F96-B020-D0F81BE2E3DA}" type="parTrans" cxnId="{93640A50-8829-4A5D-AEE0-C1FE3203B58A}">
      <dgm:prSet/>
      <dgm:spPr/>
      <dgm:t>
        <a:bodyPr/>
        <a:lstStyle/>
        <a:p>
          <a:endParaRPr lang="en-US"/>
        </a:p>
      </dgm:t>
    </dgm:pt>
    <dgm:pt modelId="{83C529ED-4852-46A0-AF91-F4FD7B65FAA4}" type="sibTrans" cxnId="{93640A50-8829-4A5D-AEE0-C1FE3203B58A}">
      <dgm:prSet/>
      <dgm:spPr/>
      <dgm:t>
        <a:bodyPr/>
        <a:lstStyle/>
        <a:p>
          <a:pPr>
            <a:lnSpc>
              <a:spcPct val="100000"/>
            </a:lnSpc>
          </a:pPr>
          <a:endParaRPr lang="en-US"/>
        </a:p>
      </dgm:t>
    </dgm:pt>
    <dgm:pt modelId="{6536EB1F-8367-4140-9E35-F164A0D86C57}">
      <dgm:prSet/>
      <dgm:spPr/>
      <dgm:t>
        <a:bodyPr/>
        <a:lstStyle/>
        <a:p>
          <a:pPr>
            <a:lnSpc>
              <a:spcPct val="100000"/>
            </a:lnSpc>
          </a:pPr>
          <a:r>
            <a:rPr lang="en-US" dirty="0"/>
            <a:t>Precise quantification is not required but rational justification is</a:t>
          </a:r>
          <a:r>
            <a:rPr lang="en-US" b="0" i="0" baseline="0" dirty="0"/>
            <a:t>.</a:t>
          </a:r>
          <a:endParaRPr lang="en-US" dirty="0"/>
        </a:p>
      </dgm:t>
    </dgm:pt>
    <dgm:pt modelId="{B70FFC9A-ACC2-4544-94F6-7CB49676D8B3}" type="parTrans" cxnId="{185C8257-EC0B-49B3-9BBD-748D80F56195}">
      <dgm:prSet/>
      <dgm:spPr/>
      <dgm:t>
        <a:bodyPr/>
        <a:lstStyle/>
        <a:p>
          <a:endParaRPr lang="en-US"/>
        </a:p>
      </dgm:t>
    </dgm:pt>
    <dgm:pt modelId="{3A02371C-EE01-4E35-90BA-5623BC58FA01}" type="sibTrans" cxnId="{185C8257-EC0B-49B3-9BBD-748D80F56195}">
      <dgm:prSet/>
      <dgm:spPr/>
      <dgm:t>
        <a:bodyPr/>
        <a:lstStyle/>
        <a:p>
          <a:endParaRPr lang="en-US"/>
        </a:p>
      </dgm:t>
    </dgm:pt>
    <dgm:pt modelId="{65F872E9-0875-4297-B462-79A6F4CD8566}" type="pres">
      <dgm:prSet presAssocID="{78123AC4-F3E8-4AF8-8A64-D659192E534E}" presName="root" presStyleCnt="0">
        <dgm:presLayoutVars>
          <dgm:dir/>
          <dgm:resizeHandles val="exact"/>
        </dgm:presLayoutVars>
      </dgm:prSet>
      <dgm:spPr/>
    </dgm:pt>
    <dgm:pt modelId="{BA041146-91D3-4C4F-B850-C624A0A7509F}" type="pres">
      <dgm:prSet presAssocID="{78123AC4-F3E8-4AF8-8A64-D659192E534E}" presName="container" presStyleCnt="0">
        <dgm:presLayoutVars>
          <dgm:dir/>
          <dgm:resizeHandles val="exact"/>
        </dgm:presLayoutVars>
      </dgm:prSet>
      <dgm:spPr/>
    </dgm:pt>
    <dgm:pt modelId="{C055E2C2-899F-4EBB-BE6E-B10CE70A73E6}" type="pres">
      <dgm:prSet presAssocID="{E210EA9C-DA1B-4B84-9994-FED5C5A7F723}" presName="compNode" presStyleCnt="0"/>
      <dgm:spPr/>
    </dgm:pt>
    <dgm:pt modelId="{9F14A8EF-3158-44FB-ACD7-052A13A1A9B0}" type="pres">
      <dgm:prSet presAssocID="{E210EA9C-DA1B-4B84-9994-FED5C5A7F723}" presName="iconBgRect" presStyleLbl="bgShp" presStyleIdx="0" presStyleCnt="4"/>
      <dgm:spPr/>
    </dgm:pt>
    <dgm:pt modelId="{95D6FD6D-6DD7-41CB-9E78-A77382BE1C39}" type="pres">
      <dgm:prSet presAssocID="{E210EA9C-DA1B-4B84-9994-FED5C5A7F72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tom"/>
        </a:ext>
      </dgm:extLst>
    </dgm:pt>
    <dgm:pt modelId="{5EA4A298-CD0F-4CA4-AB3A-8B582CA27D9C}" type="pres">
      <dgm:prSet presAssocID="{E210EA9C-DA1B-4B84-9994-FED5C5A7F723}" presName="spaceRect" presStyleCnt="0"/>
      <dgm:spPr/>
    </dgm:pt>
    <dgm:pt modelId="{8DA0D565-C30E-468A-A368-A9CED3E50168}" type="pres">
      <dgm:prSet presAssocID="{E210EA9C-DA1B-4B84-9994-FED5C5A7F723}" presName="textRect" presStyleLbl="revTx" presStyleIdx="0" presStyleCnt="4">
        <dgm:presLayoutVars>
          <dgm:chMax val="1"/>
          <dgm:chPref val="1"/>
        </dgm:presLayoutVars>
      </dgm:prSet>
      <dgm:spPr/>
    </dgm:pt>
    <dgm:pt modelId="{13341EA1-1F02-4E26-B561-2A3383B33EB9}" type="pres">
      <dgm:prSet presAssocID="{7B57BD7D-7DD6-4D07-A51B-2677B5B9D1CB}" presName="sibTrans" presStyleLbl="sibTrans2D1" presStyleIdx="0" presStyleCnt="0"/>
      <dgm:spPr/>
    </dgm:pt>
    <dgm:pt modelId="{350B03EB-B04D-4C37-AAA9-1FFD883BD073}" type="pres">
      <dgm:prSet presAssocID="{0EE5627A-4CA2-4CD5-8207-D1157BE3CE13}" presName="compNode" presStyleCnt="0"/>
      <dgm:spPr/>
    </dgm:pt>
    <dgm:pt modelId="{6BD30778-4262-4993-9D76-BE2AEAECBC64}" type="pres">
      <dgm:prSet presAssocID="{0EE5627A-4CA2-4CD5-8207-D1157BE3CE13}" presName="iconBgRect" presStyleLbl="bgShp" presStyleIdx="1" presStyleCnt="4"/>
      <dgm:spPr/>
    </dgm:pt>
    <dgm:pt modelId="{DF69D669-1491-496A-9ADD-E9CD7879F746}" type="pres">
      <dgm:prSet presAssocID="{0EE5627A-4CA2-4CD5-8207-D1157BE3CE1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72E26ADF-E7C8-45AC-89AA-A578315C01E1}" type="pres">
      <dgm:prSet presAssocID="{0EE5627A-4CA2-4CD5-8207-D1157BE3CE13}" presName="spaceRect" presStyleCnt="0"/>
      <dgm:spPr/>
    </dgm:pt>
    <dgm:pt modelId="{753B7E0F-2B07-4330-AA36-8F9FACB99D7C}" type="pres">
      <dgm:prSet presAssocID="{0EE5627A-4CA2-4CD5-8207-D1157BE3CE13}" presName="textRect" presStyleLbl="revTx" presStyleIdx="1" presStyleCnt="4">
        <dgm:presLayoutVars>
          <dgm:chMax val="1"/>
          <dgm:chPref val="1"/>
        </dgm:presLayoutVars>
      </dgm:prSet>
      <dgm:spPr/>
    </dgm:pt>
    <dgm:pt modelId="{BFF4DE26-DEB4-488F-A5A7-035D761053B1}" type="pres">
      <dgm:prSet presAssocID="{729E2550-80ED-4EBB-8B7A-EDF100907019}" presName="sibTrans" presStyleLbl="sibTrans2D1" presStyleIdx="0" presStyleCnt="0"/>
      <dgm:spPr/>
    </dgm:pt>
    <dgm:pt modelId="{33ABD5D2-BDFD-49A9-BB39-FDE0B1CA901F}" type="pres">
      <dgm:prSet presAssocID="{0E0C5771-FADB-495F-8B6D-C2778345BA5F}" presName="compNode" presStyleCnt="0"/>
      <dgm:spPr/>
    </dgm:pt>
    <dgm:pt modelId="{2576FB61-7880-4BF8-88A2-0360B39CA9FC}" type="pres">
      <dgm:prSet presAssocID="{0E0C5771-FADB-495F-8B6D-C2778345BA5F}" presName="iconBgRect" presStyleLbl="bgShp" presStyleIdx="2" presStyleCnt="4"/>
      <dgm:spPr/>
    </dgm:pt>
    <dgm:pt modelId="{56CDF3B6-166E-40BA-AB10-8DBDDBBED393}" type="pres">
      <dgm:prSet presAssocID="{0E0C5771-FADB-495F-8B6D-C2778345BA5F}"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nchor with solid fill"/>
        </a:ext>
      </dgm:extLst>
    </dgm:pt>
    <dgm:pt modelId="{0DB6D189-BF74-4D89-BB35-E00CADDC347F}" type="pres">
      <dgm:prSet presAssocID="{0E0C5771-FADB-495F-8B6D-C2778345BA5F}" presName="spaceRect" presStyleCnt="0"/>
      <dgm:spPr/>
    </dgm:pt>
    <dgm:pt modelId="{8B0C2CE7-38F4-42FF-B44C-331282B337B4}" type="pres">
      <dgm:prSet presAssocID="{0E0C5771-FADB-495F-8B6D-C2778345BA5F}" presName="textRect" presStyleLbl="revTx" presStyleIdx="2" presStyleCnt="4">
        <dgm:presLayoutVars>
          <dgm:chMax val="1"/>
          <dgm:chPref val="1"/>
        </dgm:presLayoutVars>
      </dgm:prSet>
      <dgm:spPr/>
    </dgm:pt>
    <dgm:pt modelId="{CB077A03-6785-4916-8F53-FE821D01D867}" type="pres">
      <dgm:prSet presAssocID="{83C529ED-4852-46A0-AF91-F4FD7B65FAA4}" presName="sibTrans" presStyleLbl="sibTrans2D1" presStyleIdx="0" presStyleCnt="0"/>
      <dgm:spPr/>
    </dgm:pt>
    <dgm:pt modelId="{07E81037-B289-4F21-BFC8-1796C6DE47AC}" type="pres">
      <dgm:prSet presAssocID="{6536EB1F-8367-4140-9E35-F164A0D86C57}" presName="compNode" presStyleCnt="0"/>
      <dgm:spPr/>
    </dgm:pt>
    <dgm:pt modelId="{F476FE7D-BDFD-49FF-A098-7858FA2E9871}" type="pres">
      <dgm:prSet presAssocID="{6536EB1F-8367-4140-9E35-F164A0D86C57}" presName="iconBgRect" presStyleLbl="bgShp" presStyleIdx="3" presStyleCnt="4"/>
      <dgm:spPr/>
    </dgm:pt>
    <dgm:pt modelId="{816CECDB-E3B4-4EB5-826C-457990DD5515}" type="pres">
      <dgm:prSet presAssocID="{6536EB1F-8367-4140-9E35-F164A0D86C5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68249860-CC9B-4047-9037-707353D0A916}" type="pres">
      <dgm:prSet presAssocID="{6536EB1F-8367-4140-9E35-F164A0D86C57}" presName="spaceRect" presStyleCnt="0"/>
      <dgm:spPr/>
    </dgm:pt>
    <dgm:pt modelId="{9240AF31-9156-485A-8BFA-E23F28368DC5}" type="pres">
      <dgm:prSet presAssocID="{6536EB1F-8367-4140-9E35-F164A0D86C57}" presName="textRect" presStyleLbl="revTx" presStyleIdx="3" presStyleCnt="4">
        <dgm:presLayoutVars>
          <dgm:chMax val="1"/>
          <dgm:chPref val="1"/>
        </dgm:presLayoutVars>
      </dgm:prSet>
      <dgm:spPr/>
    </dgm:pt>
  </dgm:ptLst>
  <dgm:cxnLst>
    <dgm:cxn modelId="{6F4D9301-D27B-4F9F-B638-BA1AE21FF26E}" type="presOf" srcId="{E210EA9C-DA1B-4B84-9994-FED5C5A7F723}" destId="{8DA0D565-C30E-468A-A368-A9CED3E50168}" srcOrd="0" destOrd="0" presId="urn:microsoft.com/office/officeart/2018/2/layout/IconCircleList"/>
    <dgm:cxn modelId="{43D89F01-94D8-45B3-8A28-878C89E929F7}" srcId="{78123AC4-F3E8-4AF8-8A64-D659192E534E}" destId="{0EE5627A-4CA2-4CD5-8207-D1157BE3CE13}" srcOrd="1" destOrd="0" parTransId="{CC2BC48C-A8C9-47BD-8006-F042772B7DE9}" sibTransId="{729E2550-80ED-4EBB-8B7A-EDF100907019}"/>
    <dgm:cxn modelId="{CAFBF907-D164-4610-9A4F-B7C19B091C3D}" srcId="{78123AC4-F3E8-4AF8-8A64-D659192E534E}" destId="{E210EA9C-DA1B-4B84-9994-FED5C5A7F723}" srcOrd="0" destOrd="0" parTransId="{88A354A7-3C39-4BCC-907A-6351776E0C66}" sibTransId="{7B57BD7D-7DD6-4D07-A51B-2677B5B9D1CB}"/>
    <dgm:cxn modelId="{6F0ED32A-47EA-4285-A50A-DF9AB9D32DEB}" type="presOf" srcId="{7B57BD7D-7DD6-4D07-A51B-2677B5B9D1CB}" destId="{13341EA1-1F02-4E26-B561-2A3383B33EB9}" srcOrd="0" destOrd="0" presId="urn:microsoft.com/office/officeart/2018/2/layout/IconCircleList"/>
    <dgm:cxn modelId="{94393F6B-7896-4A80-8368-90E1C42B8993}" type="presOf" srcId="{0EE5627A-4CA2-4CD5-8207-D1157BE3CE13}" destId="{753B7E0F-2B07-4330-AA36-8F9FACB99D7C}" srcOrd="0" destOrd="0" presId="urn:microsoft.com/office/officeart/2018/2/layout/IconCircleList"/>
    <dgm:cxn modelId="{8F60876F-9A4F-4E1D-BE3D-A13107CB14B7}" type="presOf" srcId="{729E2550-80ED-4EBB-8B7A-EDF100907019}" destId="{BFF4DE26-DEB4-488F-A5A7-035D761053B1}" srcOrd="0" destOrd="0" presId="urn:microsoft.com/office/officeart/2018/2/layout/IconCircleList"/>
    <dgm:cxn modelId="{93640A50-8829-4A5D-AEE0-C1FE3203B58A}" srcId="{78123AC4-F3E8-4AF8-8A64-D659192E534E}" destId="{0E0C5771-FADB-495F-8B6D-C2778345BA5F}" srcOrd="2" destOrd="0" parTransId="{2A54B44E-65DC-4F96-B020-D0F81BE2E3DA}" sibTransId="{83C529ED-4852-46A0-AF91-F4FD7B65FAA4}"/>
    <dgm:cxn modelId="{185C8257-EC0B-49B3-9BBD-748D80F56195}" srcId="{78123AC4-F3E8-4AF8-8A64-D659192E534E}" destId="{6536EB1F-8367-4140-9E35-F164A0D86C57}" srcOrd="3" destOrd="0" parTransId="{B70FFC9A-ACC2-4544-94F6-7CB49676D8B3}" sibTransId="{3A02371C-EE01-4E35-90BA-5623BC58FA01}"/>
    <dgm:cxn modelId="{24BBF9C0-DDD6-47A7-BF79-3BE45E85BE42}" type="presOf" srcId="{78123AC4-F3E8-4AF8-8A64-D659192E534E}" destId="{65F872E9-0875-4297-B462-79A6F4CD8566}" srcOrd="0" destOrd="0" presId="urn:microsoft.com/office/officeart/2018/2/layout/IconCircleList"/>
    <dgm:cxn modelId="{02A1E8C7-EEC7-467C-8B98-952BA6EFE796}" type="presOf" srcId="{0E0C5771-FADB-495F-8B6D-C2778345BA5F}" destId="{8B0C2CE7-38F4-42FF-B44C-331282B337B4}" srcOrd="0" destOrd="0" presId="urn:microsoft.com/office/officeart/2018/2/layout/IconCircleList"/>
    <dgm:cxn modelId="{E9B3F4CD-CDD4-4462-9EB3-531438CE23DA}" type="presOf" srcId="{6536EB1F-8367-4140-9E35-F164A0D86C57}" destId="{9240AF31-9156-485A-8BFA-E23F28368DC5}" srcOrd="0" destOrd="0" presId="urn:microsoft.com/office/officeart/2018/2/layout/IconCircleList"/>
    <dgm:cxn modelId="{2E64E1DE-B8A7-46A4-8291-AD08CF1CA3BE}" type="presOf" srcId="{83C529ED-4852-46A0-AF91-F4FD7B65FAA4}" destId="{CB077A03-6785-4916-8F53-FE821D01D867}" srcOrd="0" destOrd="0" presId="urn:microsoft.com/office/officeart/2018/2/layout/IconCircleList"/>
    <dgm:cxn modelId="{6C4E2D97-281D-486D-A1C8-9D938B68431A}" type="presParOf" srcId="{65F872E9-0875-4297-B462-79A6F4CD8566}" destId="{BA041146-91D3-4C4F-B850-C624A0A7509F}" srcOrd="0" destOrd="0" presId="urn:microsoft.com/office/officeart/2018/2/layout/IconCircleList"/>
    <dgm:cxn modelId="{C958EF75-E0DF-4DFE-B3BB-B1D07884240C}" type="presParOf" srcId="{BA041146-91D3-4C4F-B850-C624A0A7509F}" destId="{C055E2C2-899F-4EBB-BE6E-B10CE70A73E6}" srcOrd="0" destOrd="0" presId="urn:microsoft.com/office/officeart/2018/2/layout/IconCircleList"/>
    <dgm:cxn modelId="{9EA62B34-CE59-4923-8593-76A4C5409106}" type="presParOf" srcId="{C055E2C2-899F-4EBB-BE6E-B10CE70A73E6}" destId="{9F14A8EF-3158-44FB-ACD7-052A13A1A9B0}" srcOrd="0" destOrd="0" presId="urn:microsoft.com/office/officeart/2018/2/layout/IconCircleList"/>
    <dgm:cxn modelId="{F942282C-E9C6-4E42-A13D-1770917C9E0B}" type="presParOf" srcId="{C055E2C2-899F-4EBB-BE6E-B10CE70A73E6}" destId="{95D6FD6D-6DD7-41CB-9E78-A77382BE1C39}" srcOrd="1" destOrd="0" presId="urn:microsoft.com/office/officeart/2018/2/layout/IconCircleList"/>
    <dgm:cxn modelId="{F252DF7B-6D83-4CDD-B9B0-BCE03D9C8F07}" type="presParOf" srcId="{C055E2C2-899F-4EBB-BE6E-B10CE70A73E6}" destId="{5EA4A298-CD0F-4CA4-AB3A-8B582CA27D9C}" srcOrd="2" destOrd="0" presId="urn:microsoft.com/office/officeart/2018/2/layout/IconCircleList"/>
    <dgm:cxn modelId="{B3CDA2BB-3E47-4A40-90FF-352BCD4C77C6}" type="presParOf" srcId="{C055E2C2-899F-4EBB-BE6E-B10CE70A73E6}" destId="{8DA0D565-C30E-468A-A368-A9CED3E50168}" srcOrd="3" destOrd="0" presId="urn:microsoft.com/office/officeart/2018/2/layout/IconCircleList"/>
    <dgm:cxn modelId="{16BC62FD-2ADC-47FE-8391-7840EAE5F877}" type="presParOf" srcId="{BA041146-91D3-4C4F-B850-C624A0A7509F}" destId="{13341EA1-1F02-4E26-B561-2A3383B33EB9}" srcOrd="1" destOrd="0" presId="urn:microsoft.com/office/officeart/2018/2/layout/IconCircleList"/>
    <dgm:cxn modelId="{28E7F1CC-F6ED-44B9-B682-38D675FAF5E3}" type="presParOf" srcId="{BA041146-91D3-4C4F-B850-C624A0A7509F}" destId="{350B03EB-B04D-4C37-AAA9-1FFD883BD073}" srcOrd="2" destOrd="0" presId="urn:microsoft.com/office/officeart/2018/2/layout/IconCircleList"/>
    <dgm:cxn modelId="{D90069E3-77E9-4B21-8D76-E37553E3327A}" type="presParOf" srcId="{350B03EB-B04D-4C37-AAA9-1FFD883BD073}" destId="{6BD30778-4262-4993-9D76-BE2AEAECBC64}" srcOrd="0" destOrd="0" presId="urn:microsoft.com/office/officeart/2018/2/layout/IconCircleList"/>
    <dgm:cxn modelId="{42E3C8E1-2FCA-4C75-BA82-DE54DB2B9F89}" type="presParOf" srcId="{350B03EB-B04D-4C37-AAA9-1FFD883BD073}" destId="{DF69D669-1491-496A-9ADD-E9CD7879F746}" srcOrd="1" destOrd="0" presId="urn:microsoft.com/office/officeart/2018/2/layout/IconCircleList"/>
    <dgm:cxn modelId="{F621F597-0CBF-4874-A399-A4E509523809}" type="presParOf" srcId="{350B03EB-B04D-4C37-AAA9-1FFD883BD073}" destId="{72E26ADF-E7C8-45AC-89AA-A578315C01E1}" srcOrd="2" destOrd="0" presId="urn:microsoft.com/office/officeart/2018/2/layout/IconCircleList"/>
    <dgm:cxn modelId="{C5930442-1F12-424A-ADDF-F185C4500D55}" type="presParOf" srcId="{350B03EB-B04D-4C37-AAA9-1FFD883BD073}" destId="{753B7E0F-2B07-4330-AA36-8F9FACB99D7C}" srcOrd="3" destOrd="0" presId="urn:microsoft.com/office/officeart/2018/2/layout/IconCircleList"/>
    <dgm:cxn modelId="{4D2C8F49-7F97-4CD8-BC82-9E84D6CBD7EA}" type="presParOf" srcId="{BA041146-91D3-4C4F-B850-C624A0A7509F}" destId="{BFF4DE26-DEB4-488F-A5A7-035D761053B1}" srcOrd="3" destOrd="0" presId="urn:microsoft.com/office/officeart/2018/2/layout/IconCircleList"/>
    <dgm:cxn modelId="{B6478200-8546-445B-A659-A1A118BADB36}" type="presParOf" srcId="{BA041146-91D3-4C4F-B850-C624A0A7509F}" destId="{33ABD5D2-BDFD-49A9-BB39-FDE0B1CA901F}" srcOrd="4" destOrd="0" presId="urn:microsoft.com/office/officeart/2018/2/layout/IconCircleList"/>
    <dgm:cxn modelId="{4EF53D0F-E563-4F5E-9065-DF2CD7312067}" type="presParOf" srcId="{33ABD5D2-BDFD-49A9-BB39-FDE0B1CA901F}" destId="{2576FB61-7880-4BF8-88A2-0360B39CA9FC}" srcOrd="0" destOrd="0" presId="urn:microsoft.com/office/officeart/2018/2/layout/IconCircleList"/>
    <dgm:cxn modelId="{D7A97714-C0A2-45BD-AFA0-677ADC386FBF}" type="presParOf" srcId="{33ABD5D2-BDFD-49A9-BB39-FDE0B1CA901F}" destId="{56CDF3B6-166E-40BA-AB10-8DBDDBBED393}" srcOrd="1" destOrd="0" presId="urn:microsoft.com/office/officeart/2018/2/layout/IconCircleList"/>
    <dgm:cxn modelId="{C192996D-5214-4B43-ABA4-EB3B6529D999}" type="presParOf" srcId="{33ABD5D2-BDFD-49A9-BB39-FDE0B1CA901F}" destId="{0DB6D189-BF74-4D89-BB35-E00CADDC347F}" srcOrd="2" destOrd="0" presId="urn:microsoft.com/office/officeart/2018/2/layout/IconCircleList"/>
    <dgm:cxn modelId="{2A666593-8C33-4B99-A4FA-A76FC3001B47}" type="presParOf" srcId="{33ABD5D2-BDFD-49A9-BB39-FDE0B1CA901F}" destId="{8B0C2CE7-38F4-42FF-B44C-331282B337B4}" srcOrd="3" destOrd="0" presId="urn:microsoft.com/office/officeart/2018/2/layout/IconCircleList"/>
    <dgm:cxn modelId="{2C2015F3-4026-4ED7-B0ED-FCAE3C33C9EF}" type="presParOf" srcId="{BA041146-91D3-4C4F-B850-C624A0A7509F}" destId="{CB077A03-6785-4916-8F53-FE821D01D867}" srcOrd="5" destOrd="0" presId="urn:microsoft.com/office/officeart/2018/2/layout/IconCircleList"/>
    <dgm:cxn modelId="{6EE4C061-8415-4E34-9485-DF2518C1DDC8}" type="presParOf" srcId="{BA041146-91D3-4C4F-B850-C624A0A7509F}" destId="{07E81037-B289-4F21-BFC8-1796C6DE47AC}" srcOrd="6" destOrd="0" presId="urn:microsoft.com/office/officeart/2018/2/layout/IconCircleList"/>
    <dgm:cxn modelId="{D8F23306-D15D-4CDF-BD2E-A576C1B50D0A}" type="presParOf" srcId="{07E81037-B289-4F21-BFC8-1796C6DE47AC}" destId="{F476FE7D-BDFD-49FF-A098-7858FA2E9871}" srcOrd="0" destOrd="0" presId="urn:microsoft.com/office/officeart/2018/2/layout/IconCircleList"/>
    <dgm:cxn modelId="{E8A99AB0-687E-4D76-8365-B984C87B7B75}" type="presParOf" srcId="{07E81037-B289-4F21-BFC8-1796C6DE47AC}" destId="{816CECDB-E3B4-4EB5-826C-457990DD5515}" srcOrd="1" destOrd="0" presId="urn:microsoft.com/office/officeart/2018/2/layout/IconCircleList"/>
    <dgm:cxn modelId="{6A8C9333-2A00-4918-BCB1-7DE64FA10B37}" type="presParOf" srcId="{07E81037-B289-4F21-BFC8-1796C6DE47AC}" destId="{68249860-CC9B-4047-9037-707353D0A916}" srcOrd="2" destOrd="0" presId="urn:microsoft.com/office/officeart/2018/2/layout/IconCircleList"/>
    <dgm:cxn modelId="{0195F93A-64BE-4B17-9AEB-77A382C38EF2}" type="presParOf" srcId="{07E81037-B289-4F21-BFC8-1796C6DE47AC}" destId="{9240AF31-9156-485A-8BFA-E23F28368DC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6ECE9F-29F3-4A6C-8B3E-F488F3DC7A62}"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EC98F2EA-1FF2-45DB-B1A3-327D81132A16}">
      <dgm:prSet custT="1"/>
      <dgm:spPr/>
      <dgm:t>
        <a:bodyPr/>
        <a:lstStyle/>
        <a:p>
          <a:r>
            <a:rPr lang="en-US" sz="2800" dirty="0"/>
            <a:t>“Articulable reason why” – 1x</a:t>
          </a:r>
        </a:p>
      </dgm:t>
    </dgm:pt>
    <dgm:pt modelId="{2DDBD3E5-DB39-436D-9846-E9145AE9DE99}" type="parTrans" cxnId="{8C2E7735-482F-4928-8553-EE2DB55509B2}">
      <dgm:prSet/>
      <dgm:spPr/>
      <dgm:t>
        <a:bodyPr/>
        <a:lstStyle/>
        <a:p>
          <a:endParaRPr lang="en-US" sz="1200"/>
        </a:p>
      </dgm:t>
    </dgm:pt>
    <dgm:pt modelId="{EC0C3AFE-09B6-45CB-952F-587679B47A11}" type="sibTrans" cxnId="{8C2E7735-482F-4928-8553-EE2DB55509B2}">
      <dgm:prSet/>
      <dgm:spPr/>
      <dgm:t>
        <a:bodyPr/>
        <a:lstStyle/>
        <a:p>
          <a:endParaRPr lang="en-US" sz="1200"/>
        </a:p>
      </dgm:t>
    </dgm:pt>
    <dgm:pt modelId="{D492E7AA-B1A4-48BC-B74B-128D6929A2A9}">
      <dgm:prSet custT="1"/>
      <dgm:spPr/>
      <dgm:t>
        <a:bodyPr/>
        <a:lstStyle/>
        <a:p>
          <a:r>
            <a:rPr lang="en-US" sz="2800" dirty="0"/>
            <a:t>“rationally explaining why” – 2x</a:t>
          </a:r>
        </a:p>
      </dgm:t>
    </dgm:pt>
    <dgm:pt modelId="{D8FB1636-4BF2-4ABD-9403-72BABB1D0629}" type="parTrans" cxnId="{DEE21269-A8C7-4617-B73C-20AB024574A2}">
      <dgm:prSet/>
      <dgm:spPr/>
      <dgm:t>
        <a:bodyPr/>
        <a:lstStyle/>
        <a:p>
          <a:endParaRPr lang="en-US" sz="1200"/>
        </a:p>
      </dgm:t>
    </dgm:pt>
    <dgm:pt modelId="{BDF04687-535B-4383-8E72-D975A664827D}" type="sibTrans" cxnId="{DEE21269-A8C7-4617-B73C-20AB024574A2}">
      <dgm:prSet/>
      <dgm:spPr/>
      <dgm:t>
        <a:bodyPr/>
        <a:lstStyle/>
        <a:p>
          <a:endParaRPr lang="en-US" sz="1200"/>
        </a:p>
      </dgm:t>
    </dgm:pt>
    <dgm:pt modelId="{E3A67EBD-6DCA-4432-AFB8-94410954C903}">
      <dgm:prSet custT="1"/>
      <dgm:spPr/>
      <dgm:t>
        <a:bodyPr/>
        <a:lstStyle/>
        <a:p>
          <a:r>
            <a:rPr lang="en-US" sz="2800" dirty="0"/>
            <a:t>“case-specific reasons why” – 1x</a:t>
          </a:r>
        </a:p>
      </dgm:t>
    </dgm:pt>
    <dgm:pt modelId="{0144A8E8-C920-4F2F-B5EE-499582CFEC66}" type="parTrans" cxnId="{0243F8CE-8FD1-4672-88F7-C9266248609E}">
      <dgm:prSet/>
      <dgm:spPr/>
      <dgm:t>
        <a:bodyPr/>
        <a:lstStyle/>
        <a:p>
          <a:endParaRPr lang="en-US" sz="1200"/>
        </a:p>
      </dgm:t>
    </dgm:pt>
    <dgm:pt modelId="{D34CBBF4-CE80-4FAC-AB77-25EF1A5261B8}" type="sibTrans" cxnId="{0243F8CE-8FD1-4672-88F7-C9266248609E}">
      <dgm:prSet/>
      <dgm:spPr/>
      <dgm:t>
        <a:bodyPr/>
        <a:lstStyle/>
        <a:p>
          <a:endParaRPr lang="en-US" sz="1200"/>
        </a:p>
      </dgm:t>
    </dgm:pt>
    <dgm:pt modelId="{E6E467BC-4D93-4831-8558-45C12E222314}" type="pres">
      <dgm:prSet presAssocID="{D86ECE9F-29F3-4A6C-8B3E-F488F3DC7A62}" presName="linear" presStyleCnt="0">
        <dgm:presLayoutVars>
          <dgm:animLvl val="lvl"/>
          <dgm:resizeHandles val="exact"/>
        </dgm:presLayoutVars>
      </dgm:prSet>
      <dgm:spPr/>
    </dgm:pt>
    <dgm:pt modelId="{3A0D8DE7-C4E0-4019-8B69-41995952189E}" type="pres">
      <dgm:prSet presAssocID="{EC98F2EA-1FF2-45DB-B1A3-327D81132A16}" presName="parentText" presStyleLbl="node1" presStyleIdx="0" presStyleCnt="3">
        <dgm:presLayoutVars>
          <dgm:chMax val="0"/>
          <dgm:bulletEnabled val="1"/>
        </dgm:presLayoutVars>
      </dgm:prSet>
      <dgm:spPr/>
    </dgm:pt>
    <dgm:pt modelId="{93BC7981-A30C-4D4C-A8FD-31DA1EE52673}" type="pres">
      <dgm:prSet presAssocID="{EC0C3AFE-09B6-45CB-952F-587679B47A11}" presName="spacer" presStyleCnt="0"/>
      <dgm:spPr/>
    </dgm:pt>
    <dgm:pt modelId="{88F52AD8-FBF8-4200-8036-42F687B18815}" type="pres">
      <dgm:prSet presAssocID="{D492E7AA-B1A4-48BC-B74B-128D6929A2A9}" presName="parentText" presStyleLbl="node1" presStyleIdx="1" presStyleCnt="3">
        <dgm:presLayoutVars>
          <dgm:chMax val="0"/>
          <dgm:bulletEnabled val="1"/>
        </dgm:presLayoutVars>
      </dgm:prSet>
      <dgm:spPr/>
    </dgm:pt>
    <dgm:pt modelId="{C9772B0B-25FA-4792-B21E-0B9EBCE19129}" type="pres">
      <dgm:prSet presAssocID="{BDF04687-535B-4383-8E72-D975A664827D}" presName="spacer" presStyleCnt="0"/>
      <dgm:spPr/>
    </dgm:pt>
    <dgm:pt modelId="{6F066CB6-E0E7-490C-932F-1DEC845E712A}" type="pres">
      <dgm:prSet presAssocID="{E3A67EBD-6DCA-4432-AFB8-94410954C903}" presName="parentText" presStyleLbl="node1" presStyleIdx="2" presStyleCnt="3">
        <dgm:presLayoutVars>
          <dgm:chMax val="0"/>
          <dgm:bulletEnabled val="1"/>
        </dgm:presLayoutVars>
      </dgm:prSet>
      <dgm:spPr/>
    </dgm:pt>
  </dgm:ptLst>
  <dgm:cxnLst>
    <dgm:cxn modelId="{8C2E7735-482F-4928-8553-EE2DB55509B2}" srcId="{D86ECE9F-29F3-4A6C-8B3E-F488F3DC7A62}" destId="{EC98F2EA-1FF2-45DB-B1A3-327D81132A16}" srcOrd="0" destOrd="0" parTransId="{2DDBD3E5-DB39-436D-9846-E9145AE9DE99}" sibTransId="{EC0C3AFE-09B6-45CB-952F-587679B47A11}"/>
    <dgm:cxn modelId="{BB783465-4203-4F98-8881-EB1B5B6E38E7}" type="presOf" srcId="{D492E7AA-B1A4-48BC-B74B-128D6929A2A9}" destId="{88F52AD8-FBF8-4200-8036-42F687B18815}" srcOrd="0" destOrd="0" presId="urn:microsoft.com/office/officeart/2005/8/layout/vList2"/>
    <dgm:cxn modelId="{DEE21269-A8C7-4617-B73C-20AB024574A2}" srcId="{D86ECE9F-29F3-4A6C-8B3E-F488F3DC7A62}" destId="{D492E7AA-B1A4-48BC-B74B-128D6929A2A9}" srcOrd="1" destOrd="0" parTransId="{D8FB1636-4BF2-4ABD-9403-72BABB1D0629}" sibTransId="{BDF04687-535B-4383-8E72-D975A664827D}"/>
    <dgm:cxn modelId="{ED3788B7-4167-46C6-AFC5-546295C1CBCB}" type="presOf" srcId="{E3A67EBD-6DCA-4432-AFB8-94410954C903}" destId="{6F066CB6-E0E7-490C-932F-1DEC845E712A}" srcOrd="0" destOrd="0" presId="urn:microsoft.com/office/officeart/2005/8/layout/vList2"/>
    <dgm:cxn modelId="{0243F8CE-8FD1-4672-88F7-C9266248609E}" srcId="{D86ECE9F-29F3-4A6C-8B3E-F488F3DC7A62}" destId="{E3A67EBD-6DCA-4432-AFB8-94410954C903}" srcOrd="2" destOrd="0" parTransId="{0144A8E8-C920-4F2F-B5EE-499582CFEC66}" sibTransId="{D34CBBF4-CE80-4FAC-AB77-25EF1A5261B8}"/>
    <dgm:cxn modelId="{74515BE4-6A4A-4DE3-872E-B77BF216A9A9}" type="presOf" srcId="{D86ECE9F-29F3-4A6C-8B3E-F488F3DC7A62}" destId="{E6E467BC-4D93-4831-8558-45C12E222314}" srcOrd="0" destOrd="0" presId="urn:microsoft.com/office/officeart/2005/8/layout/vList2"/>
    <dgm:cxn modelId="{783E14F4-AC5C-4B9F-ADA2-DB2A6490232C}" type="presOf" srcId="{EC98F2EA-1FF2-45DB-B1A3-327D81132A16}" destId="{3A0D8DE7-C4E0-4019-8B69-41995952189E}" srcOrd="0" destOrd="0" presId="urn:microsoft.com/office/officeart/2005/8/layout/vList2"/>
    <dgm:cxn modelId="{9C0406C6-69BE-4FDA-9178-F725D358535A}" type="presParOf" srcId="{E6E467BC-4D93-4831-8558-45C12E222314}" destId="{3A0D8DE7-C4E0-4019-8B69-41995952189E}" srcOrd="0" destOrd="0" presId="urn:microsoft.com/office/officeart/2005/8/layout/vList2"/>
    <dgm:cxn modelId="{CD496155-13FB-4DFF-80F5-1189FA602D5C}" type="presParOf" srcId="{E6E467BC-4D93-4831-8558-45C12E222314}" destId="{93BC7981-A30C-4D4C-A8FD-31DA1EE52673}" srcOrd="1" destOrd="0" presId="urn:microsoft.com/office/officeart/2005/8/layout/vList2"/>
    <dgm:cxn modelId="{2AE44AA4-3B80-4D5F-95BE-DECB01AC6429}" type="presParOf" srcId="{E6E467BC-4D93-4831-8558-45C12E222314}" destId="{88F52AD8-FBF8-4200-8036-42F687B18815}" srcOrd="2" destOrd="0" presId="urn:microsoft.com/office/officeart/2005/8/layout/vList2"/>
    <dgm:cxn modelId="{EDFA59FB-FD69-46AC-AA61-D47309CC35FC}" type="presParOf" srcId="{E6E467BC-4D93-4831-8558-45C12E222314}" destId="{C9772B0B-25FA-4792-B21E-0B9EBCE19129}" srcOrd="3" destOrd="0" presId="urn:microsoft.com/office/officeart/2005/8/layout/vList2"/>
    <dgm:cxn modelId="{EFF3422A-2006-4B84-B623-BD2C7B4CD518}" type="presParOf" srcId="{E6E467BC-4D93-4831-8558-45C12E222314}" destId="{6F066CB6-E0E7-490C-932F-1DEC845E712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1AE05C-00C5-4FBF-A649-DC52C3871D1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9A4192D-74E4-4D90-BBA5-4D58ACE3C6D4}">
      <dgm:prSet custT="1"/>
      <dgm:spPr/>
      <dgm:t>
        <a:bodyPr/>
        <a:lstStyle/>
        <a:p>
          <a:r>
            <a:rPr lang="fr-FR" sz="2400" dirty="0" err="1"/>
            <a:t>Consider</a:t>
          </a:r>
          <a:r>
            <a:rPr lang="fr-FR" sz="2400" dirty="0"/>
            <a:t> </a:t>
          </a:r>
          <a:r>
            <a:rPr lang="fr-FR" sz="2400" dirty="0" err="1"/>
            <a:t>Defining</a:t>
          </a:r>
          <a:r>
            <a:rPr lang="fr-FR" sz="2400" dirty="0"/>
            <a:t> Physical </a:t>
          </a:r>
          <a:r>
            <a:rPr lang="fr-FR" sz="2400" dirty="0" err="1"/>
            <a:t>impairment</a:t>
          </a:r>
          <a:r>
            <a:rPr lang="fr-FR" sz="2400" dirty="0"/>
            <a:t>: </a:t>
          </a:r>
          <a:r>
            <a:rPr lang="fr-FR" sz="2400" dirty="0" err="1"/>
            <a:t>see</a:t>
          </a:r>
          <a:r>
            <a:rPr lang="fr-FR" sz="2400" dirty="0"/>
            <a:t> </a:t>
          </a:r>
          <a:r>
            <a:rPr lang="fr-FR" sz="2400" dirty="0" err="1"/>
            <a:t>Negligence</a:t>
          </a:r>
          <a:r>
            <a:rPr lang="fr-FR" sz="2400" dirty="0"/>
            <a:t> PJC 28.3, Comment (2024)</a:t>
          </a:r>
          <a:endParaRPr lang="en-US" sz="2400" dirty="0"/>
        </a:p>
      </dgm:t>
    </dgm:pt>
    <dgm:pt modelId="{9657A888-CBAA-4B68-A77D-E1EBF7FA34D6}" type="parTrans" cxnId="{FE04BCC5-6783-4343-81F6-218AE2D52F06}">
      <dgm:prSet/>
      <dgm:spPr/>
      <dgm:t>
        <a:bodyPr/>
        <a:lstStyle/>
        <a:p>
          <a:endParaRPr lang="en-US" sz="1200"/>
        </a:p>
      </dgm:t>
    </dgm:pt>
    <dgm:pt modelId="{6D4F021B-5E63-47EF-B989-C8562D282FEE}" type="sibTrans" cxnId="{FE04BCC5-6783-4343-81F6-218AE2D52F06}">
      <dgm:prSet/>
      <dgm:spPr/>
      <dgm:t>
        <a:bodyPr/>
        <a:lstStyle/>
        <a:p>
          <a:endParaRPr lang="en-US"/>
        </a:p>
      </dgm:t>
    </dgm:pt>
    <dgm:pt modelId="{FB1D26FE-0434-4D9E-9CC7-3ABC625B061B}" type="pres">
      <dgm:prSet presAssocID="{7E1AE05C-00C5-4FBF-A649-DC52C3871D10}" presName="linear" presStyleCnt="0">
        <dgm:presLayoutVars>
          <dgm:dir/>
          <dgm:animLvl val="lvl"/>
          <dgm:resizeHandles val="exact"/>
        </dgm:presLayoutVars>
      </dgm:prSet>
      <dgm:spPr/>
    </dgm:pt>
    <dgm:pt modelId="{9BD8C399-FFEF-418F-9492-7AFE83A11B6D}" type="pres">
      <dgm:prSet presAssocID="{39A4192D-74E4-4D90-BBA5-4D58ACE3C6D4}" presName="parentLin" presStyleCnt="0"/>
      <dgm:spPr/>
    </dgm:pt>
    <dgm:pt modelId="{BDEA0FFD-5FA0-4779-A212-F0366B8DED79}" type="pres">
      <dgm:prSet presAssocID="{39A4192D-74E4-4D90-BBA5-4D58ACE3C6D4}" presName="parentLeftMargin" presStyleLbl="node1" presStyleIdx="0" presStyleCnt="1"/>
      <dgm:spPr/>
    </dgm:pt>
    <dgm:pt modelId="{185C5B60-74EB-4A36-A8AC-8324B77977AC}" type="pres">
      <dgm:prSet presAssocID="{39A4192D-74E4-4D90-BBA5-4D58ACE3C6D4}" presName="parentText" presStyleLbl="node1" presStyleIdx="0" presStyleCnt="1" custScaleX="134795" custLinFactNeighborX="-35643" custLinFactNeighborY="-119">
        <dgm:presLayoutVars>
          <dgm:chMax val="0"/>
          <dgm:bulletEnabled val="1"/>
        </dgm:presLayoutVars>
      </dgm:prSet>
      <dgm:spPr/>
    </dgm:pt>
    <dgm:pt modelId="{FB64B771-371E-4BD4-B7FB-A635411DCEA4}" type="pres">
      <dgm:prSet presAssocID="{39A4192D-74E4-4D90-BBA5-4D58ACE3C6D4}" presName="negativeSpace" presStyleCnt="0"/>
      <dgm:spPr/>
    </dgm:pt>
    <dgm:pt modelId="{8C0CE8E2-4318-485F-A81C-2EBC6C3D0888}" type="pres">
      <dgm:prSet presAssocID="{39A4192D-74E4-4D90-BBA5-4D58ACE3C6D4}" presName="childText" presStyleLbl="conFgAcc1" presStyleIdx="0" presStyleCnt="1">
        <dgm:presLayoutVars>
          <dgm:bulletEnabled val="1"/>
        </dgm:presLayoutVars>
      </dgm:prSet>
      <dgm:spPr/>
    </dgm:pt>
  </dgm:ptLst>
  <dgm:cxnLst>
    <dgm:cxn modelId="{2A814313-B461-4855-B746-DA3C39D13B17}" type="presOf" srcId="{7E1AE05C-00C5-4FBF-A649-DC52C3871D10}" destId="{FB1D26FE-0434-4D9E-9CC7-3ABC625B061B}" srcOrd="0" destOrd="0" presId="urn:microsoft.com/office/officeart/2005/8/layout/list1"/>
    <dgm:cxn modelId="{B619B339-3522-4059-860F-0CBDDFC46B58}" type="presOf" srcId="{39A4192D-74E4-4D90-BBA5-4D58ACE3C6D4}" destId="{185C5B60-74EB-4A36-A8AC-8324B77977AC}" srcOrd="1" destOrd="0" presId="urn:microsoft.com/office/officeart/2005/8/layout/list1"/>
    <dgm:cxn modelId="{FE04BCC5-6783-4343-81F6-218AE2D52F06}" srcId="{7E1AE05C-00C5-4FBF-A649-DC52C3871D10}" destId="{39A4192D-74E4-4D90-BBA5-4D58ACE3C6D4}" srcOrd="0" destOrd="0" parTransId="{9657A888-CBAA-4B68-A77D-E1EBF7FA34D6}" sibTransId="{6D4F021B-5E63-47EF-B989-C8562D282FEE}"/>
    <dgm:cxn modelId="{0EC3D7D5-B91B-4B05-A4B6-C08C208794D0}" type="presOf" srcId="{39A4192D-74E4-4D90-BBA5-4D58ACE3C6D4}" destId="{BDEA0FFD-5FA0-4779-A212-F0366B8DED79}" srcOrd="0" destOrd="0" presId="urn:microsoft.com/office/officeart/2005/8/layout/list1"/>
    <dgm:cxn modelId="{ED882EDE-E4E8-403F-8174-CF5AF0EF3A81}" type="presParOf" srcId="{FB1D26FE-0434-4D9E-9CC7-3ABC625B061B}" destId="{9BD8C399-FFEF-418F-9492-7AFE83A11B6D}" srcOrd="0" destOrd="0" presId="urn:microsoft.com/office/officeart/2005/8/layout/list1"/>
    <dgm:cxn modelId="{DEE522F3-60A9-47F8-AB88-0597BE0C217C}" type="presParOf" srcId="{9BD8C399-FFEF-418F-9492-7AFE83A11B6D}" destId="{BDEA0FFD-5FA0-4779-A212-F0366B8DED79}" srcOrd="0" destOrd="0" presId="urn:microsoft.com/office/officeart/2005/8/layout/list1"/>
    <dgm:cxn modelId="{F0EB0570-F50C-4261-9FA1-F498DDE4515F}" type="presParOf" srcId="{9BD8C399-FFEF-418F-9492-7AFE83A11B6D}" destId="{185C5B60-74EB-4A36-A8AC-8324B77977AC}" srcOrd="1" destOrd="0" presId="urn:microsoft.com/office/officeart/2005/8/layout/list1"/>
    <dgm:cxn modelId="{C1BD1F06-D473-4CA8-B592-4C05B5085577}" type="presParOf" srcId="{FB1D26FE-0434-4D9E-9CC7-3ABC625B061B}" destId="{FB64B771-371E-4BD4-B7FB-A635411DCEA4}" srcOrd="1" destOrd="0" presId="urn:microsoft.com/office/officeart/2005/8/layout/list1"/>
    <dgm:cxn modelId="{A123E183-9326-43B5-A5C0-ECBDDE10ED4E}" type="presParOf" srcId="{FB1D26FE-0434-4D9E-9CC7-3ABC625B061B}" destId="{8C0CE8E2-4318-485F-A81C-2EBC6C3D0888}"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C2B1EE-C02F-4374-91A7-A9DC28BBDD6F}" type="doc">
      <dgm:prSet loTypeId="urn:microsoft.com/office/officeart/2018/2/layout/IconCircleList" loCatId="icon" qsTypeId="urn:microsoft.com/office/officeart/2005/8/quickstyle/3d1" qsCatId="3D" csTypeId="urn:microsoft.com/office/officeart/2018/5/colors/Iconchunking_neutralbg_colorful1" csCatId="colorful" phldr="1"/>
      <dgm:spPr/>
      <dgm:t>
        <a:bodyPr/>
        <a:lstStyle/>
        <a:p>
          <a:endParaRPr lang="en-US"/>
        </a:p>
      </dgm:t>
    </dgm:pt>
    <dgm:pt modelId="{6F5EC517-698D-4034-8BF1-9E5498A0059F}">
      <dgm:prSet custT="1"/>
      <dgm:spPr/>
      <dgm:t>
        <a:bodyPr/>
        <a:lstStyle/>
        <a:p>
          <a:pPr>
            <a:lnSpc>
              <a:spcPct val="100000"/>
            </a:lnSpc>
          </a:pPr>
          <a:r>
            <a:rPr lang="en-US" sz="2800" b="0">
              <a:effectLst>
                <a:outerShdw blurRad="50800" dist="38100" dir="2700000" algn="tl" rotWithShape="0">
                  <a:prstClr val="black">
                    <a:alpha val="40000"/>
                  </a:prstClr>
                </a:outerShdw>
              </a:effectLst>
            </a:rPr>
            <a:t>Explain and explain</a:t>
          </a:r>
          <a:endParaRPr lang="en-US" sz="2800">
            <a:effectLst>
              <a:outerShdw blurRad="50800" dist="38100" dir="2700000" algn="tl" rotWithShape="0">
                <a:prstClr val="black">
                  <a:alpha val="40000"/>
                </a:prstClr>
              </a:outerShdw>
            </a:effectLst>
          </a:endParaRPr>
        </a:p>
      </dgm:t>
    </dgm:pt>
    <dgm:pt modelId="{924DC77B-2273-49BD-BDBE-CFC3815B57C4}" type="parTrans" cxnId="{ABD19BF3-B2E5-4F28-9EAD-54332722C750}">
      <dgm:prSet/>
      <dgm:spPr/>
      <dgm:t>
        <a:bodyPr/>
        <a:lstStyle/>
        <a:p>
          <a:endParaRPr lang="en-US" sz="2400">
            <a:effectLst>
              <a:outerShdw blurRad="50800" dist="38100" dir="2700000" algn="tl" rotWithShape="0">
                <a:prstClr val="black">
                  <a:alpha val="40000"/>
                </a:prstClr>
              </a:outerShdw>
            </a:effectLst>
          </a:endParaRPr>
        </a:p>
      </dgm:t>
    </dgm:pt>
    <dgm:pt modelId="{DF041CFD-18B3-48C0-B6B6-B4A77BA0CE4A}" type="sibTrans" cxnId="{ABD19BF3-B2E5-4F28-9EAD-54332722C750}">
      <dgm:prSet/>
      <dgm:spPr/>
      <dgm:t>
        <a:bodyPr/>
        <a:lstStyle/>
        <a:p>
          <a:pPr>
            <a:lnSpc>
              <a:spcPct val="100000"/>
            </a:lnSpc>
          </a:pPr>
          <a:endParaRPr lang="en-US" sz="1800">
            <a:effectLst>
              <a:outerShdw blurRad="50800" dist="38100" dir="2700000" algn="tl" rotWithShape="0">
                <a:prstClr val="black">
                  <a:alpha val="40000"/>
                </a:prstClr>
              </a:outerShdw>
            </a:effectLst>
          </a:endParaRPr>
        </a:p>
      </dgm:t>
    </dgm:pt>
    <dgm:pt modelId="{9D234A09-D018-4604-B6FB-28980E0C8343}">
      <dgm:prSet custT="1"/>
      <dgm:spPr/>
      <dgm:t>
        <a:bodyPr/>
        <a:lstStyle/>
        <a:p>
          <a:pPr>
            <a:lnSpc>
              <a:spcPct val="100000"/>
            </a:lnSpc>
          </a:pPr>
          <a:r>
            <a:rPr lang="en-US" sz="2800" b="0">
              <a:effectLst>
                <a:outerShdw blurRad="50800" dist="38100" dir="2700000" algn="tl" rotWithShape="0">
                  <a:prstClr val="black">
                    <a:alpha val="40000"/>
                  </a:prstClr>
                </a:outerShdw>
              </a:effectLst>
            </a:rPr>
            <a:t>Tell the jury why explaining</a:t>
          </a:r>
          <a:endParaRPr lang="en-US" sz="2800">
            <a:effectLst>
              <a:outerShdw blurRad="50800" dist="38100" dir="2700000" algn="tl" rotWithShape="0">
                <a:prstClr val="black">
                  <a:alpha val="40000"/>
                </a:prstClr>
              </a:outerShdw>
            </a:effectLst>
          </a:endParaRPr>
        </a:p>
      </dgm:t>
    </dgm:pt>
    <dgm:pt modelId="{FAFDA3FA-20A9-4D0A-9DC8-3D147F793ED8}" type="parTrans" cxnId="{9624B2A6-3EFC-43A6-950D-0543E7A1201D}">
      <dgm:prSet/>
      <dgm:spPr/>
      <dgm:t>
        <a:bodyPr/>
        <a:lstStyle/>
        <a:p>
          <a:endParaRPr lang="en-US" sz="2400">
            <a:effectLst>
              <a:outerShdw blurRad="50800" dist="38100" dir="2700000" algn="tl" rotWithShape="0">
                <a:prstClr val="black">
                  <a:alpha val="40000"/>
                </a:prstClr>
              </a:outerShdw>
            </a:effectLst>
          </a:endParaRPr>
        </a:p>
      </dgm:t>
    </dgm:pt>
    <dgm:pt modelId="{E0770640-34B7-4155-960B-15873F9AA5AB}" type="sibTrans" cxnId="{9624B2A6-3EFC-43A6-950D-0543E7A1201D}">
      <dgm:prSet/>
      <dgm:spPr/>
      <dgm:t>
        <a:bodyPr/>
        <a:lstStyle/>
        <a:p>
          <a:endParaRPr lang="en-US" sz="1800">
            <a:effectLst>
              <a:outerShdw blurRad="50800" dist="38100" dir="2700000" algn="tl" rotWithShape="0">
                <a:prstClr val="black">
                  <a:alpha val="40000"/>
                </a:prstClr>
              </a:outerShdw>
            </a:effectLst>
          </a:endParaRPr>
        </a:p>
      </dgm:t>
    </dgm:pt>
    <dgm:pt modelId="{CCDB120C-3197-403B-843C-E3C44514F803}" type="pres">
      <dgm:prSet presAssocID="{63C2B1EE-C02F-4374-91A7-A9DC28BBDD6F}" presName="root" presStyleCnt="0">
        <dgm:presLayoutVars>
          <dgm:dir/>
          <dgm:resizeHandles val="exact"/>
        </dgm:presLayoutVars>
      </dgm:prSet>
      <dgm:spPr/>
    </dgm:pt>
    <dgm:pt modelId="{2E92FEDD-6C15-4309-BF8D-3DCD4D20DD58}" type="pres">
      <dgm:prSet presAssocID="{63C2B1EE-C02F-4374-91A7-A9DC28BBDD6F}" presName="container" presStyleCnt="0">
        <dgm:presLayoutVars>
          <dgm:dir/>
          <dgm:resizeHandles val="exact"/>
        </dgm:presLayoutVars>
      </dgm:prSet>
      <dgm:spPr/>
    </dgm:pt>
    <dgm:pt modelId="{BA8F306F-62D9-4E10-8009-58B75D8FDA3B}" type="pres">
      <dgm:prSet presAssocID="{6F5EC517-698D-4034-8BF1-9E5498A0059F}" presName="compNode" presStyleCnt="0"/>
      <dgm:spPr/>
    </dgm:pt>
    <dgm:pt modelId="{2D3126F1-611F-470C-8971-F05D03BA88B3}" type="pres">
      <dgm:prSet presAssocID="{6F5EC517-698D-4034-8BF1-9E5498A0059F}" presName="iconBgRect" presStyleLbl="bgShp" presStyleIdx="0" presStyleCnt="2"/>
      <dgm:spPr/>
    </dgm:pt>
    <dgm:pt modelId="{A825D3C4-806D-4545-9545-8E2731B83FB1}" type="pres">
      <dgm:prSet presAssocID="{6F5EC517-698D-4034-8BF1-9E5498A0059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25420C51-BF8B-4195-AE66-F9493BF1E5D9}" type="pres">
      <dgm:prSet presAssocID="{6F5EC517-698D-4034-8BF1-9E5498A0059F}" presName="spaceRect" presStyleCnt="0"/>
      <dgm:spPr/>
    </dgm:pt>
    <dgm:pt modelId="{683CD905-D8EA-4E02-A3A0-786F29BB5EBE}" type="pres">
      <dgm:prSet presAssocID="{6F5EC517-698D-4034-8BF1-9E5498A0059F}" presName="textRect" presStyleLbl="revTx" presStyleIdx="0" presStyleCnt="2">
        <dgm:presLayoutVars>
          <dgm:chMax val="1"/>
          <dgm:chPref val="1"/>
        </dgm:presLayoutVars>
      </dgm:prSet>
      <dgm:spPr/>
    </dgm:pt>
    <dgm:pt modelId="{3FA3DB6E-9E4E-40BE-BEC3-F77409E3101A}" type="pres">
      <dgm:prSet presAssocID="{DF041CFD-18B3-48C0-B6B6-B4A77BA0CE4A}" presName="sibTrans" presStyleLbl="sibTrans2D1" presStyleIdx="0" presStyleCnt="0"/>
      <dgm:spPr/>
    </dgm:pt>
    <dgm:pt modelId="{888E6BB2-0C1C-47FE-9F15-DD307C8CB7B4}" type="pres">
      <dgm:prSet presAssocID="{9D234A09-D018-4604-B6FB-28980E0C8343}" presName="compNode" presStyleCnt="0"/>
      <dgm:spPr/>
    </dgm:pt>
    <dgm:pt modelId="{354EF355-2B6C-4185-A8FE-503316389E9A}" type="pres">
      <dgm:prSet presAssocID="{9D234A09-D018-4604-B6FB-28980E0C8343}" presName="iconBgRect" presStyleLbl="bgShp" presStyleIdx="1" presStyleCnt="2"/>
      <dgm:spPr/>
    </dgm:pt>
    <dgm:pt modelId="{D027EF6B-12EA-4581-AABA-A993DFC6AC07}" type="pres">
      <dgm:prSet presAssocID="{9D234A09-D018-4604-B6FB-28980E0C834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CD570644-C492-43C1-9F88-718C7C7583D9}" type="pres">
      <dgm:prSet presAssocID="{9D234A09-D018-4604-B6FB-28980E0C8343}" presName="spaceRect" presStyleCnt="0"/>
      <dgm:spPr/>
    </dgm:pt>
    <dgm:pt modelId="{08B6A794-BDE5-42B2-873F-12A9A4D48131}" type="pres">
      <dgm:prSet presAssocID="{9D234A09-D018-4604-B6FB-28980E0C8343}" presName="textRect" presStyleLbl="revTx" presStyleIdx="1" presStyleCnt="2">
        <dgm:presLayoutVars>
          <dgm:chMax val="1"/>
          <dgm:chPref val="1"/>
        </dgm:presLayoutVars>
      </dgm:prSet>
      <dgm:spPr/>
    </dgm:pt>
  </dgm:ptLst>
  <dgm:cxnLst>
    <dgm:cxn modelId="{51E12C43-F6AD-4A84-95D7-FF876E61406D}" type="presOf" srcId="{9D234A09-D018-4604-B6FB-28980E0C8343}" destId="{08B6A794-BDE5-42B2-873F-12A9A4D48131}" srcOrd="0" destOrd="0" presId="urn:microsoft.com/office/officeart/2018/2/layout/IconCircleList"/>
    <dgm:cxn modelId="{D583086E-6398-4469-A35F-3C9446287A9B}" type="presOf" srcId="{6F5EC517-698D-4034-8BF1-9E5498A0059F}" destId="{683CD905-D8EA-4E02-A3A0-786F29BB5EBE}" srcOrd="0" destOrd="0" presId="urn:microsoft.com/office/officeart/2018/2/layout/IconCircleList"/>
    <dgm:cxn modelId="{39274771-C55F-43A4-AD5D-5C7477C9AEF6}" type="presOf" srcId="{63C2B1EE-C02F-4374-91A7-A9DC28BBDD6F}" destId="{CCDB120C-3197-403B-843C-E3C44514F803}" srcOrd="0" destOrd="0" presId="urn:microsoft.com/office/officeart/2018/2/layout/IconCircleList"/>
    <dgm:cxn modelId="{9624B2A6-3EFC-43A6-950D-0543E7A1201D}" srcId="{63C2B1EE-C02F-4374-91A7-A9DC28BBDD6F}" destId="{9D234A09-D018-4604-B6FB-28980E0C8343}" srcOrd="1" destOrd="0" parTransId="{FAFDA3FA-20A9-4D0A-9DC8-3D147F793ED8}" sibTransId="{E0770640-34B7-4155-960B-15873F9AA5AB}"/>
    <dgm:cxn modelId="{5A7CFFB6-5064-4CF2-8217-79DDAAF38E99}" type="presOf" srcId="{DF041CFD-18B3-48C0-B6B6-B4A77BA0CE4A}" destId="{3FA3DB6E-9E4E-40BE-BEC3-F77409E3101A}" srcOrd="0" destOrd="0" presId="urn:microsoft.com/office/officeart/2018/2/layout/IconCircleList"/>
    <dgm:cxn modelId="{ABD19BF3-B2E5-4F28-9EAD-54332722C750}" srcId="{63C2B1EE-C02F-4374-91A7-A9DC28BBDD6F}" destId="{6F5EC517-698D-4034-8BF1-9E5498A0059F}" srcOrd="0" destOrd="0" parTransId="{924DC77B-2273-49BD-BDBE-CFC3815B57C4}" sibTransId="{DF041CFD-18B3-48C0-B6B6-B4A77BA0CE4A}"/>
    <dgm:cxn modelId="{B54B223B-7741-4462-A236-C3FC655890C1}" type="presParOf" srcId="{CCDB120C-3197-403B-843C-E3C44514F803}" destId="{2E92FEDD-6C15-4309-BF8D-3DCD4D20DD58}" srcOrd="0" destOrd="0" presId="urn:microsoft.com/office/officeart/2018/2/layout/IconCircleList"/>
    <dgm:cxn modelId="{9A5DF307-2AC3-4B7A-9AD6-A2238719497F}" type="presParOf" srcId="{2E92FEDD-6C15-4309-BF8D-3DCD4D20DD58}" destId="{BA8F306F-62D9-4E10-8009-58B75D8FDA3B}" srcOrd="0" destOrd="0" presId="urn:microsoft.com/office/officeart/2018/2/layout/IconCircleList"/>
    <dgm:cxn modelId="{D1AEB49F-B34A-4836-87F7-45ACFD83ED8F}" type="presParOf" srcId="{BA8F306F-62D9-4E10-8009-58B75D8FDA3B}" destId="{2D3126F1-611F-470C-8971-F05D03BA88B3}" srcOrd="0" destOrd="0" presId="urn:microsoft.com/office/officeart/2018/2/layout/IconCircleList"/>
    <dgm:cxn modelId="{D8DD0AC5-1EAB-494C-A562-A36669F19E65}" type="presParOf" srcId="{BA8F306F-62D9-4E10-8009-58B75D8FDA3B}" destId="{A825D3C4-806D-4545-9545-8E2731B83FB1}" srcOrd="1" destOrd="0" presId="urn:microsoft.com/office/officeart/2018/2/layout/IconCircleList"/>
    <dgm:cxn modelId="{3F688707-3306-4327-9E69-D0921B3F6F33}" type="presParOf" srcId="{BA8F306F-62D9-4E10-8009-58B75D8FDA3B}" destId="{25420C51-BF8B-4195-AE66-F9493BF1E5D9}" srcOrd="2" destOrd="0" presId="urn:microsoft.com/office/officeart/2018/2/layout/IconCircleList"/>
    <dgm:cxn modelId="{81B6E7F3-EAB3-4279-8C2C-3AAB8EA4ABB1}" type="presParOf" srcId="{BA8F306F-62D9-4E10-8009-58B75D8FDA3B}" destId="{683CD905-D8EA-4E02-A3A0-786F29BB5EBE}" srcOrd="3" destOrd="0" presId="urn:microsoft.com/office/officeart/2018/2/layout/IconCircleList"/>
    <dgm:cxn modelId="{6717933B-FE0E-4AD8-B1AF-3B81C5B185F3}" type="presParOf" srcId="{2E92FEDD-6C15-4309-BF8D-3DCD4D20DD58}" destId="{3FA3DB6E-9E4E-40BE-BEC3-F77409E3101A}" srcOrd="1" destOrd="0" presId="urn:microsoft.com/office/officeart/2018/2/layout/IconCircleList"/>
    <dgm:cxn modelId="{9FD0F8D9-9D03-44BC-804E-2D75862C8A05}" type="presParOf" srcId="{2E92FEDD-6C15-4309-BF8D-3DCD4D20DD58}" destId="{888E6BB2-0C1C-47FE-9F15-DD307C8CB7B4}" srcOrd="2" destOrd="0" presId="urn:microsoft.com/office/officeart/2018/2/layout/IconCircleList"/>
    <dgm:cxn modelId="{70B0FE42-5945-4F55-8DAE-1676D0C27E6E}" type="presParOf" srcId="{888E6BB2-0C1C-47FE-9F15-DD307C8CB7B4}" destId="{354EF355-2B6C-4185-A8FE-503316389E9A}" srcOrd="0" destOrd="0" presId="urn:microsoft.com/office/officeart/2018/2/layout/IconCircleList"/>
    <dgm:cxn modelId="{8597EE91-9BD9-4FD2-A630-F773C1269943}" type="presParOf" srcId="{888E6BB2-0C1C-47FE-9F15-DD307C8CB7B4}" destId="{D027EF6B-12EA-4581-AABA-A993DFC6AC07}" srcOrd="1" destOrd="0" presId="urn:microsoft.com/office/officeart/2018/2/layout/IconCircleList"/>
    <dgm:cxn modelId="{8CED7535-7809-4C84-B065-79D593D0FC61}" type="presParOf" srcId="{888E6BB2-0C1C-47FE-9F15-DD307C8CB7B4}" destId="{CD570644-C492-43C1-9F88-718C7C7583D9}" srcOrd="2" destOrd="0" presId="urn:microsoft.com/office/officeart/2018/2/layout/IconCircleList"/>
    <dgm:cxn modelId="{A37F7EF6-9039-4057-B1E0-73F92FC75BFB}" type="presParOf" srcId="{888E6BB2-0C1C-47FE-9F15-DD307C8CB7B4}" destId="{08B6A794-BDE5-42B2-873F-12A9A4D48131}" srcOrd="3" destOrd="0" presId="urn:microsoft.com/office/officeart/2018/2/layout/IconCircleList"/>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807795-96CC-4C48-A540-5246864FDF82}"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en-US"/>
        </a:p>
      </dgm:t>
    </dgm:pt>
    <dgm:pt modelId="{5DC6A5CB-6D58-4A0C-B943-54E68B95506F}">
      <dgm:prSet/>
      <dgm:spPr/>
      <dgm:t>
        <a:bodyPr/>
        <a:lstStyle/>
        <a:p>
          <a:r>
            <a:rPr lang="en-US" b="1" dirty="0"/>
            <a:t>The Strategy? A Unified Approach.</a:t>
          </a:r>
          <a:endParaRPr lang="en-US" dirty="0"/>
        </a:p>
      </dgm:t>
    </dgm:pt>
    <dgm:pt modelId="{51C797E0-CDC5-40CF-A88E-C377320D9EF5}" type="parTrans" cxnId="{4A0C86A0-24EC-4AB8-B13A-905C2B8BDDE8}">
      <dgm:prSet/>
      <dgm:spPr/>
      <dgm:t>
        <a:bodyPr/>
        <a:lstStyle/>
        <a:p>
          <a:endParaRPr lang="en-US"/>
        </a:p>
      </dgm:t>
    </dgm:pt>
    <dgm:pt modelId="{391C9B05-C63A-42FD-989D-04B99DD2B501}" type="sibTrans" cxnId="{4A0C86A0-24EC-4AB8-B13A-905C2B8BDDE8}">
      <dgm:prSet/>
      <dgm:spPr/>
      <dgm:t>
        <a:bodyPr/>
        <a:lstStyle/>
        <a:p>
          <a:endParaRPr lang="en-US"/>
        </a:p>
      </dgm:t>
    </dgm:pt>
    <dgm:pt modelId="{F1FF4159-A981-4D37-9225-6C78019D2B26}">
      <dgm:prSet/>
      <dgm:spPr/>
      <dgm:t>
        <a:bodyPr/>
        <a:lstStyle/>
        <a:p>
          <a:r>
            <a:rPr lang="en-US" b="1" dirty="0"/>
            <a:t>Shape an evidentiary record and charge‑tracked argument</a:t>
          </a:r>
          <a:r>
            <a:rPr lang="en-US" dirty="0"/>
            <a:t> that makes large awards appear irrational at trial.</a:t>
          </a:r>
        </a:p>
      </dgm:t>
    </dgm:pt>
    <dgm:pt modelId="{1E6A0812-67E7-44A6-AFE4-1732121114F3}" type="parTrans" cxnId="{952CBEB7-EBBF-47EC-8A94-A75C2A7C4784}">
      <dgm:prSet/>
      <dgm:spPr/>
      <dgm:t>
        <a:bodyPr/>
        <a:lstStyle/>
        <a:p>
          <a:endParaRPr lang="en-US"/>
        </a:p>
      </dgm:t>
    </dgm:pt>
    <dgm:pt modelId="{58C6F7F0-E203-4548-9AB0-5BC0A71323D7}" type="sibTrans" cxnId="{952CBEB7-EBBF-47EC-8A94-A75C2A7C4784}">
      <dgm:prSet/>
      <dgm:spPr/>
      <dgm:t>
        <a:bodyPr/>
        <a:lstStyle/>
        <a:p>
          <a:endParaRPr lang="en-US"/>
        </a:p>
      </dgm:t>
    </dgm:pt>
    <dgm:pt modelId="{64D4DAC4-5682-4423-9780-51D83F6F79F0}">
      <dgm:prSet/>
      <dgm:spPr/>
      <dgm:t>
        <a:bodyPr/>
        <a:lstStyle/>
        <a:p>
          <a:r>
            <a:rPr lang="en-US" b="1" dirty="0"/>
            <a:t>Contextualize any verdict on appeal</a:t>
          </a:r>
          <a:r>
            <a:rPr lang="en-US" dirty="0"/>
            <a:t> using comparative tools to show whether it is an outlier lacking evidentiary support.</a:t>
          </a:r>
        </a:p>
      </dgm:t>
    </dgm:pt>
    <dgm:pt modelId="{1B520A39-8B0D-477A-BD73-475D9BA5A1AD}" type="parTrans" cxnId="{3D450310-F6AD-49FD-8F22-FC389DF0861E}">
      <dgm:prSet/>
      <dgm:spPr/>
    </dgm:pt>
    <dgm:pt modelId="{D43542B2-5057-44D3-982C-1512EBBF3C84}" type="sibTrans" cxnId="{3D450310-F6AD-49FD-8F22-FC389DF0861E}">
      <dgm:prSet/>
      <dgm:spPr/>
    </dgm:pt>
    <dgm:pt modelId="{B42ED015-761D-4467-BDB9-4C2BD98CEF78}" type="pres">
      <dgm:prSet presAssocID="{CE807795-96CC-4C48-A540-5246864FDF82}" presName="Name0" presStyleCnt="0">
        <dgm:presLayoutVars>
          <dgm:dir/>
          <dgm:animLvl val="lvl"/>
          <dgm:resizeHandles val="exact"/>
        </dgm:presLayoutVars>
      </dgm:prSet>
      <dgm:spPr/>
    </dgm:pt>
    <dgm:pt modelId="{4DBBB2C6-461B-48B0-9F0F-CFFCD5694F62}" type="pres">
      <dgm:prSet presAssocID="{5DC6A5CB-6D58-4A0C-B943-54E68B95506F}" presName="composite" presStyleCnt="0"/>
      <dgm:spPr/>
    </dgm:pt>
    <dgm:pt modelId="{D2EDD14D-5FED-4244-BE75-DF92CFF3F996}" type="pres">
      <dgm:prSet presAssocID="{5DC6A5CB-6D58-4A0C-B943-54E68B95506F}" presName="parTx" presStyleLbl="alignNode1" presStyleIdx="0" presStyleCnt="1" custLinFactNeighborX="6869" custLinFactNeighborY="-24163">
        <dgm:presLayoutVars>
          <dgm:chMax val="0"/>
          <dgm:chPref val="0"/>
          <dgm:bulletEnabled val="1"/>
        </dgm:presLayoutVars>
      </dgm:prSet>
      <dgm:spPr/>
    </dgm:pt>
    <dgm:pt modelId="{40839772-4627-48FE-8DC9-723339A239CE}" type="pres">
      <dgm:prSet presAssocID="{5DC6A5CB-6D58-4A0C-B943-54E68B95506F}" presName="desTx" presStyleLbl="alignAccFollowNode1" presStyleIdx="0" presStyleCnt="1" custLinFactNeighborX="-1141" custLinFactNeighborY="-6691">
        <dgm:presLayoutVars>
          <dgm:bulletEnabled val="1"/>
        </dgm:presLayoutVars>
      </dgm:prSet>
      <dgm:spPr/>
    </dgm:pt>
  </dgm:ptLst>
  <dgm:cxnLst>
    <dgm:cxn modelId="{3D450310-F6AD-49FD-8F22-FC389DF0861E}" srcId="{5DC6A5CB-6D58-4A0C-B943-54E68B95506F}" destId="{64D4DAC4-5682-4423-9780-51D83F6F79F0}" srcOrd="1" destOrd="0" parTransId="{1B520A39-8B0D-477A-BD73-475D9BA5A1AD}" sibTransId="{D43542B2-5057-44D3-982C-1512EBBF3C84}"/>
    <dgm:cxn modelId="{348DD769-D99A-44FE-98F9-81863EA8E4B5}" type="presOf" srcId="{F1FF4159-A981-4D37-9225-6C78019D2B26}" destId="{40839772-4627-48FE-8DC9-723339A239CE}" srcOrd="0" destOrd="0" presId="urn:microsoft.com/office/officeart/2005/8/layout/hList1"/>
    <dgm:cxn modelId="{85D34553-1929-493A-9402-812EE7F78070}" type="presOf" srcId="{CE807795-96CC-4C48-A540-5246864FDF82}" destId="{B42ED015-761D-4467-BDB9-4C2BD98CEF78}" srcOrd="0" destOrd="0" presId="urn:microsoft.com/office/officeart/2005/8/layout/hList1"/>
    <dgm:cxn modelId="{4F864C8F-F417-4504-A226-4C44B732F036}" type="presOf" srcId="{5DC6A5CB-6D58-4A0C-B943-54E68B95506F}" destId="{D2EDD14D-5FED-4244-BE75-DF92CFF3F996}" srcOrd="0" destOrd="0" presId="urn:microsoft.com/office/officeart/2005/8/layout/hList1"/>
    <dgm:cxn modelId="{4A0C86A0-24EC-4AB8-B13A-905C2B8BDDE8}" srcId="{CE807795-96CC-4C48-A540-5246864FDF82}" destId="{5DC6A5CB-6D58-4A0C-B943-54E68B95506F}" srcOrd="0" destOrd="0" parTransId="{51C797E0-CDC5-40CF-A88E-C377320D9EF5}" sibTransId="{391C9B05-C63A-42FD-989D-04B99DD2B501}"/>
    <dgm:cxn modelId="{952CBEB7-EBBF-47EC-8A94-A75C2A7C4784}" srcId="{5DC6A5CB-6D58-4A0C-B943-54E68B95506F}" destId="{F1FF4159-A981-4D37-9225-6C78019D2B26}" srcOrd="0" destOrd="0" parTransId="{1E6A0812-67E7-44A6-AFE4-1732121114F3}" sibTransId="{58C6F7F0-E203-4548-9AB0-5BC0A71323D7}"/>
    <dgm:cxn modelId="{7F67AADA-86DA-4FF9-9F06-EB5B2821F597}" type="presOf" srcId="{64D4DAC4-5682-4423-9780-51D83F6F79F0}" destId="{40839772-4627-48FE-8DC9-723339A239CE}" srcOrd="0" destOrd="1" presId="urn:microsoft.com/office/officeart/2005/8/layout/hList1"/>
    <dgm:cxn modelId="{AD372D62-AE6A-41F6-81DF-61E71170978C}" type="presParOf" srcId="{B42ED015-761D-4467-BDB9-4C2BD98CEF78}" destId="{4DBBB2C6-461B-48B0-9F0F-CFFCD5694F62}" srcOrd="0" destOrd="0" presId="urn:microsoft.com/office/officeart/2005/8/layout/hList1"/>
    <dgm:cxn modelId="{DCEBB71E-9B1B-49CD-A728-EA071C44CFD1}" type="presParOf" srcId="{4DBBB2C6-461B-48B0-9F0F-CFFCD5694F62}" destId="{D2EDD14D-5FED-4244-BE75-DF92CFF3F996}" srcOrd="0" destOrd="0" presId="urn:microsoft.com/office/officeart/2005/8/layout/hList1"/>
    <dgm:cxn modelId="{5C5E9E84-822C-4BAB-9431-AFD73D38190C}" type="presParOf" srcId="{4DBBB2C6-461B-48B0-9F0F-CFFCD5694F62}" destId="{40839772-4627-48FE-8DC9-723339A239C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D4B0B0-DA21-42AD-97FA-AC7044FBC3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6B66DA-4306-48B4-9D3C-016381E7E0A0}">
      <dgm:prSet/>
      <dgm:spPr/>
      <dgm:t>
        <a:bodyPr/>
        <a:lstStyle/>
        <a:p>
          <a:r>
            <a:rPr lang="en-US" dirty="0"/>
            <a:t>Counter-anchoring reduces the gravitational pull of plaintiff’s number and should be used judiciously based on liability strength, case emotion, and available relationship‑specific proof.</a:t>
          </a:r>
        </a:p>
      </dgm:t>
    </dgm:pt>
    <dgm:pt modelId="{8033E0B9-885F-4034-A238-757445622E1F}" type="parTrans" cxnId="{1756D41E-9497-424C-B017-17A033CBE75F}">
      <dgm:prSet/>
      <dgm:spPr/>
      <dgm:t>
        <a:bodyPr/>
        <a:lstStyle/>
        <a:p>
          <a:endParaRPr lang="en-US"/>
        </a:p>
      </dgm:t>
    </dgm:pt>
    <dgm:pt modelId="{1A292ED3-45DE-4D5F-A80C-B69FDC8B88EB}" type="sibTrans" cxnId="{1756D41E-9497-424C-B017-17A033CBE75F}">
      <dgm:prSet/>
      <dgm:spPr/>
      <dgm:t>
        <a:bodyPr/>
        <a:lstStyle/>
        <a:p>
          <a:endParaRPr lang="en-US"/>
        </a:p>
      </dgm:t>
    </dgm:pt>
    <dgm:pt modelId="{7A26ED5F-E28A-4BB6-B3EA-12594570EBF0}">
      <dgm:prSet/>
      <dgm:spPr/>
      <dgm:t>
        <a:bodyPr/>
        <a:lstStyle/>
        <a:p>
          <a:r>
            <a:rPr lang="en-US" dirty="0"/>
            <a:t>Counter‑anchoring = offering a conditional, evidence‑based alternative that supplies jurors a rational framework.</a:t>
          </a:r>
        </a:p>
      </dgm:t>
    </dgm:pt>
    <dgm:pt modelId="{C7CE9049-5B54-4196-AE77-184E1134F433}" type="parTrans" cxnId="{831E65F5-5CF3-4636-8A61-753C60217E5C}">
      <dgm:prSet/>
      <dgm:spPr/>
      <dgm:t>
        <a:bodyPr/>
        <a:lstStyle/>
        <a:p>
          <a:endParaRPr lang="en-US"/>
        </a:p>
      </dgm:t>
    </dgm:pt>
    <dgm:pt modelId="{FD516004-4EF3-42F6-B2AE-95E1D77C3240}" type="sibTrans" cxnId="{831E65F5-5CF3-4636-8A61-753C60217E5C}">
      <dgm:prSet/>
      <dgm:spPr/>
      <dgm:t>
        <a:bodyPr/>
        <a:lstStyle/>
        <a:p>
          <a:endParaRPr lang="en-US"/>
        </a:p>
      </dgm:t>
    </dgm:pt>
    <dgm:pt modelId="{978505F2-9863-42BF-99EF-2E63049DB767}" type="pres">
      <dgm:prSet presAssocID="{88D4B0B0-DA21-42AD-97FA-AC7044FBC379}" presName="diagram" presStyleCnt="0">
        <dgm:presLayoutVars>
          <dgm:dir/>
          <dgm:resizeHandles val="exact"/>
        </dgm:presLayoutVars>
      </dgm:prSet>
      <dgm:spPr/>
    </dgm:pt>
    <dgm:pt modelId="{7F6F2FFF-6A5B-4ADE-9218-BC4E5F47F3D1}" type="pres">
      <dgm:prSet presAssocID="{7A26ED5F-E28A-4BB6-B3EA-12594570EBF0}" presName="node" presStyleLbl="node1" presStyleIdx="0" presStyleCnt="2">
        <dgm:presLayoutVars>
          <dgm:bulletEnabled val="1"/>
        </dgm:presLayoutVars>
      </dgm:prSet>
      <dgm:spPr/>
    </dgm:pt>
    <dgm:pt modelId="{E49BB3E4-7213-40F0-A691-CA8E11F5E4CC}" type="pres">
      <dgm:prSet presAssocID="{FD516004-4EF3-42F6-B2AE-95E1D77C3240}" presName="sibTrans" presStyleCnt="0"/>
      <dgm:spPr/>
    </dgm:pt>
    <dgm:pt modelId="{392F20D6-9C5F-473B-89A2-2DC75C4BD331}" type="pres">
      <dgm:prSet presAssocID="{B76B66DA-4306-48B4-9D3C-016381E7E0A0}" presName="node" presStyleLbl="node1" presStyleIdx="1" presStyleCnt="2">
        <dgm:presLayoutVars>
          <dgm:bulletEnabled val="1"/>
        </dgm:presLayoutVars>
      </dgm:prSet>
      <dgm:spPr/>
    </dgm:pt>
  </dgm:ptLst>
  <dgm:cxnLst>
    <dgm:cxn modelId="{58E06E18-0068-48B4-853E-264082B303CE}" type="presOf" srcId="{7A26ED5F-E28A-4BB6-B3EA-12594570EBF0}" destId="{7F6F2FFF-6A5B-4ADE-9218-BC4E5F47F3D1}" srcOrd="0" destOrd="0" presId="urn:microsoft.com/office/officeart/2005/8/layout/default"/>
    <dgm:cxn modelId="{1756D41E-9497-424C-B017-17A033CBE75F}" srcId="{88D4B0B0-DA21-42AD-97FA-AC7044FBC379}" destId="{B76B66DA-4306-48B4-9D3C-016381E7E0A0}" srcOrd="1" destOrd="0" parTransId="{8033E0B9-885F-4034-A238-757445622E1F}" sibTransId="{1A292ED3-45DE-4D5F-A80C-B69FDC8B88EB}"/>
    <dgm:cxn modelId="{18250F30-8F51-4EF0-89AD-F3E5FE545142}" type="presOf" srcId="{88D4B0B0-DA21-42AD-97FA-AC7044FBC379}" destId="{978505F2-9863-42BF-99EF-2E63049DB767}" srcOrd="0" destOrd="0" presId="urn:microsoft.com/office/officeart/2005/8/layout/default"/>
    <dgm:cxn modelId="{9F226787-E954-471C-B377-FA7C9E970C2B}" type="presOf" srcId="{B76B66DA-4306-48B4-9D3C-016381E7E0A0}" destId="{392F20D6-9C5F-473B-89A2-2DC75C4BD331}" srcOrd="0" destOrd="0" presId="urn:microsoft.com/office/officeart/2005/8/layout/default"/>
    <dgm:cxn modelId="{831E65F5-5CF3-4636-8A61-753C60217E5C}" srcId="{88D4B0B0-DA21-42AD-97FA-AC7044FBC379}" destId="{7A26ED5F-E28A-4BB6-B3EA-12594570EBF0}" srcOrd="0" destOrd="0" parTransId="{C7CE9049-5B54-4196-AE77-184E1134F433}" sibTransId="{FD516004-4EF3-42F6-B2AE-95E1D77C3240}"/>
    <dgm:cxn modelId="{271C5CC0-8AAE-472C-91CE-3166413E91DB}" type="presParOf" srcId="{978505F2-9863-42BF-99EF-2E63049DB767}" destId="{7F6F2FFF-6A5B-4ADE-9218-BC4E5F47F3D1}" srcOrd="0" destOrd="0" presId="urn:microsoft.com/office/officeart/2005/8/layout/default"/>
    <dgm:cxn modelId="{3D0C769F-FBF3-4164-98F3-EABC74D86F50}" type="presParOf" srcId="{978505F2-9863-42BF-99EF-2E63049DB767}" destId="{E49BB3E4-7213-40F0-A691-CA8E11F5E4CC}" srcOrd="1" destOrd="0" presId="urn:microsoft.com/office/officeart/2005/8/layout/default"/>
    <dgm:cxn modelId="{54A287D0-BB33-49D1-96BB-EDB9B038A5FB}" type="presParOf" srcId="{978505F2-9863-42BF-99EF-2E63049DB767}" destId="{392F20D6-9C5F-473B-89A2-2DC75C4BD331}"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A83A0B-D181-4451-98DE-7146387E4A7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2008B1F-3967-4134-9923-DAA6741FC113}">
      <dgm:prSet/>
      <dgm:spPr/>
      <dgm:t>
        <a:bodyPr/>
        <a:lstStyle/>
        <a:p>
          <a:r>
            <a:rPr lang="en-US" dirty="0"/>
            <a:t>Counter‑anchors should not be “frivolous” or unmoored.</a:t>
          </a:r>
        </a:p>
      </dgm:t>
    </dgm:pt>
    <dgm:pt modelId="{93F64507-02C4-457D-BE04-5EC95DA64094}" type="parTrans" cxnId="{4186D7CF-9A43-49AE-8EC8-7C75464BC084}">
      <dgm:prSet/>
      <dgm:spPr/>
      <dgm:t>
        <a:bodyPr/>
        <a:lstStyle/>
        <a:p>
          <a:endParaRPr lang="en-US"/>
        </a:p>
      </dgm:t>
    </dgm:pt>
    <dgm:pt modelId="{DF135A52-832C-4A1B-8163-CDF112058016}" type="sibTrans" cxnId="{4186D7CF-9A43-49AE-8EC8-7C75464BC084}">
      <dgm:prSet/>
      <dgm:spPr/>
      <dgm:t>
        <a:bodyPr/>
        <a:lstStyle/>
        <a:p>
          <a:endParaRPr lang="en-US"/>
        </a:p>
      </dgm:t>
    </dgm:pt>
    <dgm:pt modelId="{8880780B-F9CD-43EA-BE94-659D98881F2D}">
      <dgm:prSet/>
      <dgm:spPr/>
      <dgm:t>
        <a:bodyPr/>
        <a:lstStyle/>
        <a:p>
          <a:r>
            <a:rPr lang="en-US" dirty="0"/>
            <a:t>Counter-anchors must be tightly tied to record evidence and framed as conditional so as not to concede liability.</a:t>
          </a:r>
        </a:p>
      </dgm:t>
    </dgm:pt>
    <dgm:pt modelId="{C288D83A-B4C0-4850-AEF3-867E4631D19E}" type="parTrans" cxnId="{D9F85316-CA35-42C1-B121-1C72185F1524}">
      <dgm:prSet/>
      <dgm:spPr/>
      <dgm:t>
        <a:bodyPr/>
        <a:lstStyle/>
        <a:p>
          <a:endParaRPr lang="en-US"/>
        </a:p>
      </dgm:t>
    </dgm:pt>
    <dgm:pt modelId="{BAC83C00-3097-4DD7-9F06-97D8EA6C3668}" type="sibTrans" cxnId="{D9F85316-CA35-42C1-B121-1C72185F1524}">
      <dgm:prSet/>
      <dgm:spPr/>
      <dgm:t>
        <a:bodyPr/>
        <a:lstStyle/>
        <a:p>
          <a:endParaRPr lang="en-US"/>
        </a:p>
      </dgm:t>
    </dgm:pt>
    <dgm:pt modelId="{DB052CCF-B4C0-4170-B19E-96B1C28C16A5}" type="pres">
      <dgm:prSet presAssocID="{5BA83A0B-D181-4451-98DE-7146387E4A7D}" presName="root" presStyleCnt="0">
        <dgm:presLayoutVars>
          <dgm:dir/>
          <dgm:resizeHandles val="exact"/>
        </dgm:presLayoutVars>
      </dgm:prSet>
      <dgm:spPr/>
    </dgm:pt>
    <dgm:pt modelId="{180DBD7C-412D-4473-B22E-A72E5FC38FA1}" type="pres">
      <dgm:prSet presAssocID="{42008B1F-3967-4134-9923-DAA6741FC113}" presName="compNode" presStyleCnt="0"/>
      <dgm:spPr/>
    </dgm:pt>
    <dgm:pt modelId="{A7C2E50C-1D1B-4ED1-ACF0-24B7E1979461}" type="pres">
      <dgm:prSet presAssocID="{42008B1F-3967-4134-9923-DAA6741FC113}" presName="bgRect" presStyleLbl="bgShp" presStyleIdx="0" presStyleCnt="2"/>
      <dgm:spPr/>
    </dgm:pt>
    <dgm:pt modelId="{0D9CAAE1-68C4-45BB-8F7B-06BD5FE844AB}" type="pres">
      <dgm:prSet presAssocID="{42008B1F-3967-4134-9923-DAA6741FC11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nchor"/>
        </a:ext>
      </dgm:extLst>
    </dgm:pt>
    <dgm:pt modelId="{C431E6E3-2644-43FE-84E5-D764B8AD1360}" type="pres">
      <dgm:prSet presAssocID="{42008B1F-3967-4134-9923-DAA6741FC113}" presName="spaceRect" presStyleCnt="0"/>
      <dgm:spPr/>
    </dgm:pt>
    <dgm:pt modelId="{24777532-1F58-4C91-B6A9-0C79CA12EA79}" type="pres">
      <dgm:prSet presAssocID="{42008B1F-3967-4134-9923-DAA6741FC113}" presName="parTx" presStyleLbl="revTx" presStyleIdx="0" presStyleCnt="2">
        <dgm:presLayoutVars>
          <dgm:chMax val="0"/>
          <dgm:chPref val="0"/>
        </dgm:presLayoutVars>
      </dgm:prSet>
      <dgm:spPr/>
    </dgm:pt>
    <dgm:pt modelId="{4AEBE4B4-B6D2-449B-B485-567214977CB6}" type="pres">
      <dgm:prSet presAssocID="{DF135A52-832C-4A1B-8163-CDF112058016}" presName="sibTrans" presStyleCnt="0"/>
      <dgm:spPr/>
    </dgm:pt>
    <dgm:pt modelId="{88869A09-D8D9-4A3A-BA4B-131A01DDB58F}" type="pres">
      <dgm:prSet presAssocID="{8880780B-F9CD-43EA-BE94-659D98881F2D}" presName="compNode" presStyleCnt="0"/>
      <dgm:spPr/>
    </dgm:pt>
    <dgm:pt modelId="{C53B2366-125D-4567-84A6-96B29C74AAFE}" type="pres">
      <dgm:prSet presAssocID="{8880780B-F9CD-43EA-BE94-659D98881F2D}" presName="bgRect" presStyleLbl="bgShp" presStyleIdx="1" presStyleCnt="2"/>
      <dgm:spPr/>
    </dgm:pt>
    <dgm:pt modelId="{CE692428-7000-4844-9349-EA5C33C21281}" type="pres">
      <dgm:prSet presAssocID="{8880780B-F9CD-43EA-BE94-659D98881F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501E1D47-B5FF-45D3-ABC4-316623AB9068}" type="pres">
      <dgm:prSet presAssocID="{8880780B-F9CD-43EA-BE94-659D98881F2D}" presName="spaceRect" presStyleCnt="0"/>
      <dgm:spPr/>
    </dgm:pt>
    <dgm:pt modelId="{6F45B3C7-D415-4D7B-8F69-76BC30425411}" type="pres">
      <dgm:prSet presAssocID="{8880780B-F9CD-43EA-BE94-659D98881F2D}" presName="parTx" presStyleLbl="revTx" presStyleIdx="1" presStyleCnt="2">
        <dgm:presLayoutVars>
          <dgm:chMax val="0"/>
          <dgm:chPref val="0"/>
        </dgm:presLayoutVars>
      </dgm:prSet>
      <dgm:spPr/>
    </dgm:pt>
  </dgm:ptLst>
  <dgm:cxnLst>
    <dgm:cxn modelId="{7A1A3C10-3C34-449E-8FAE-545249789671}" type="presOf" srcId="{42008B1F-3967-4134-9923-DAA6741FC113}" destId="{24777532-1F58-4C91-B6A9-0C79CA12EA79}" srcOrd="0" destOrd="0" presId="urn:microsoft.com/office/officeart/2018/2/layout/IconVerticalSolidList"/>
    <dgm:cxn modelId="{D9F85316-CA35-42C1-B121-1C72185F1524}" srcId="{5BA83A0B-D181-4451-98DE-7146387E4A7D}" destId="{8880780B-F9CD-43EA-BE94-659D98881F2D}" srcOrd="1" destOrd="0" parTransId="{C288D83A-B4C0-4850-AEF3-867E4631D19E}" sibTransId="{BAC83C00-3097-4DD7-9F06-97D8EA6C3668}"/>
    <dgm:cxn modelId="{95D84DB2-5BBC-4E4E-B4D2-54BA49D32101}" type="presOf" srcId="{8880780B-F9CD-43EA-BE94-659D98881F2D}" destId="{6F45B3C7-D415-4D7B-8F69-76BC30425411}" srcOrd="0" destOrd="0" presId="urn:microsoft.com/office/officeart/2018/2/layout/IconVerticalSolidList"/>
    <dgm:cxn modelId="{28212EBB-A619-445C-BC35-35E94EBA3867}" type="presOf" srcId="{5BA83A0B-D181-4451-98DE-7146387E4A7D}" destId="{DB052CCF-B4C0-4170-B19E-96B1C28C16A5}" srcOrd="0" destOrd="0" presId="urn:microsoft.com/office/officeart/2018/2/layout/IconVerticalSolidList"/>
    <dgm:cxn modelId="{4186D7CF-9A43-49AE-8EC8-7C75464BC084}" srcId="{5BA83A0B-D181-4451-98DE-7146387E4A7D}" destId="{42008B1F-3967-4134-9923-DAA6741FC113}" srcOrd="0" destOrd="0" parTransId="{93F64507-02C4-457D-BE04-5EC95DA64094}" sibTransId="{DF135A52-832C-4A1B-8163-CDF112058016}"/>
    <dgm:cxn modelId="{94896B92-C1B3-4E82-A154-1AD2869C70BB}" type="presParOf" srcId="{DB052CCF-B4C0-4170-B19E-96B1C28C16A5}" destId="{180DBD7C-412D-4473-B22E-A72E5FC38FA1}" srcOrd="0" destOrd="0" presId="urn:microsoft.com/office/officeart/2018/2/layout/IconVerticalSolidList"/>
    <dgm:cxn modelId="{42382A50-848A-4492-A7A0-04B1EC9264B6}" type="presParOf" srcId="{180DBD7C-412D-4473-B22E-A72E5FC38FA1}" destId="{A7C2E50C-1D1B-4ED1-ACF0-24B7E1979461}" srcOrd="0" destOrd="0" presId="urn:microsoft.com/office/officeart/2018/2/layout/IconVerticalSolidList"/>
    <dgm:cxn modelId="{355A4420-02C6-4E35-89C2-F0C31C7DEA1C}" type="presParOf" srcId="{180DBD7C-412D-4473-B22E-A72E5FC38FA1}" destId="{0D9CAAE1-68C4-45BB-8F7B-06BD5FE844AB}" srcOrd="1" destOrd="0" presId="urn:microsoft.com/office/officeart/2018/2/layout/IconVerticalSolidList"/>
    <dgm:cxn modelId="{D397B6D5-A219-4E58-B36D-0C332863AC1D}" type="presParOf" srcId="{180DBD7C-412D-4473-B22E-A72E5FC38FA1}" destId="{C431E6E3-2644-43FE-84E5-D764B8AD1360}" srcOrd="2" destOrd="0" presId="urn:microsoft.com/office/officeart/2018/2/layout/IconVerticalSolidList"/>
    <dgm:cxn modelId="{43CDD404-0F82-447E-9128-5BC13F08912A}" type="presParOf" srcId="{180DBD7C-412D-4473-B22E-A72E5FC38FA1}" destId="{24777532-1F58-4C91-B6A9-0C79CA12EA79}" srcOrd="3" destOrd="0" presId="urn:microsoft.com/office/officeart/2018/2/layout/IconVerticalSolidList"/>
    <dgm:cxn modelId="{76E1D9AF-D9A1-479A-9B6C-D6556AFBAA49}" type="presParOf" srcId="{DB052CCF-B4C0-4170-B19E-96B1C28C16A5}" destId="{4AEBE4B4-B6D2-449B-B485-567214977CB6}" srcOrd="1" destOrd="0" presId="urn:microsoft.com/office/officeart/2018/2/layout/IconVerticalSolidList"/>
    <dgm:cxn modelId="{9A640F62-8DB3-418F-9BF7-BF2A3931C1C2}" type="presParOf" srcId="{DB052CCF-B4C0-4170-B19E-96B1C28C16A5}" destId="{88869A09-D8D9-4A3A-BA4B-131A01DDB58F}" srcOrd="2" destOrd="0" presId="urn:microsoft.com/office/officeart/2018/2/layout/IconVerticalSolidList"/>
    <dgm:cxn modelId="{E573EDFA-359F-4EBC-8FAE-10E8168282D4}" type="presParOf" srcId="{88869A09-D8D9-4A3A-BA4B-131A01DDB58F}" destId="{C53B2366-125D-4567-84A6-96B29C74AAFE}" srcOrd="0" destOrd="0" presId="urn:microsoft.com/office/officeart/2018/2/layout/IconVerticalSolidList"/>
    <dgm:cxn modelId="{4638EAFD-E9A6-4D54-9421-1ED8EF279761}" type="presParOf" srcId="{88869A09-D8D9-4A3A-BA4B-131A01DDB58F}" destId="{CE692428-7000-4844-9349-EA5C33C21281}" srcOrd="1" destOrd="0" presId="urn:microsoft.com/office/officeart/2018/2/layout/IconVerticalSolidList"/>
    <dgm:cxn modelId="{71F42F71-4444-4486-8835-46BD995D8691}" type="presParOf" srcId="{88869A09-D8D9-4A3A-BA4B-131A01DDB58F}" destId="{501E1D47-B5FF-45D3-ABC4-316623AB9068}" srcOrd="2" destOrd="0" presId="urn:microsoft.com/office/officeart/2018/2/layout/IconVerticalSolidList"/>
    <dgm:cxn modelId="{74AA67DC-2B59-46CF-8809-2EF80010E727}" type="presParOf" srcId="{88869A09-D8D9-4A3A-BA4B-131A01DDB58F}" destId="{6F45B3C7-D415-4D7B-8F69-76BC3042541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1FBD8C-D551-4C12-9355-CBC679E8C7A4}"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87D7A1E-693D-4D3D-B96F-40AD3E063BD5}">
      <dgm:prSet/>
      <dgm:spPr/>
      <dgm:t>
        <a:bodyPr/>
        <a:lstStyle/>
        <a:p>
          <a:pPr>
            <a:lnSpc>
              <a:spcPct val="100000"/>
            </a:lnSpc>
          </a:pPr>
          <a:r>
            <a:rPr lang="en-US" b="1" dirty="0"/>
            <a:t>Never cede damages</a:t>
          </a:r>
          <a:r>
            <a:rPr lang="en-US" dirty="0"/>
            <a:t>—force Plaintiff to prove every element</a:t>
          </a:r>
          <a:r>
            <a:rPr lang="en-US" b="0" i="0" baseline="0" dirty="0"/>
            <a:t>.</a:t>
          </a:r>
          <a:endParaRPr lang="en-US" dirty="0"/>
        </a:p>
      </dgm:t>
    </dgm:pt>
    <dgm:pt modelId="{867BB999-8C69-4B3C-B154-1ABF94ACECE6}" type="parTrans" cxnId="{1F3B82F3-EB11-4F62-AB84-79CC126FA61F}">
      <dgm:prSet/>
      <dgm:spPr/>
      <dgm:t>
        <a:bodyPr/>
        <a:lstStyle/>
        <a:p>
          <a:endParaRPr lang="en-US"/>
        </a:p>
      </dgm:t>
    </dgm:pt>
    <dgm:pt modelId="{45F93195-7B99-47F8-BE22-4D93BF67D939}" type="sibTrans" cxnId="{1F3B82F3-EB11-4F62-AB84-79CC126FA61F}">
      <dgm:prSet/>
      <dgm:spPr/>
      <dgm:t>
        <a:bodyPr/>
        <a:lstStyle/>
        <a:p>
          <a:endParaRPr lang="en-US"/>
        </a:p>
      </dgm:t>
    </dgm:pt>
    <dgm:pt modelId="{9945409B-DE06-4F0E-ADAA-15AB4A1E57DD}">
      <dgm:prSet/>
      <dgm:spPr/>
      <dgm:t>
        <a:bodyPr/>
        <a:lstStyle/>
        <a:p>
          <a:pPr>
            <a:lnSpc>
              <a:spcPct val="100000"/>
            </a:lnSpc>
          </a:pPr>
          <a:r>
            <a:rPr lang="en-US" b="1" dirty="0"/>
            <a:t>Run discovery to the PJC</a:t>
          </a:r>
          <a:r>
            <a:rPr lang="en-US" dirty="0"/>
            <a:t> to shape the charge and limit theories.</a:t>
          </a:r>
          <a:r>
            <a:rPr lang="en-US" b="0" i="0" baseline="0" dirty="0"/>
            <a:t>.</a:t>
          </a:r>
          <a:endParaRPr lang="en-US" dirty="0"/>
        </a:p>
      </dgm:t>
    </dgm:pt>
    <dgm:pt modelId="{7F5FD629-42C6-402C-AD4E-9774463AED59}" type="parTrans" cxnId="{4F14B1A3-64BF-4972-AF9F-B17BFEC9DAFE}">
      <dgm:prSet/>
      <dgm:spPr/>
      <dgm:t>
        <a:bodyPr/>
        <a:lstStyle/>
        <a:p>
          <a:endParaRPr lang="en-US"/>
        </a:p>
      </dgm:t>
    </dgm:pt>
    <dgm:pt modelId="{ECBAED63-232F-4733-A151-73BDF9B1B93D}" type="sibTrans" cxnId="{4F14B1A3-64BF-4972-AF9F-B17BFEC9DAFE}">
      <dgm:prSet/>
      <dgm:spPr/>
      <dgm:t>
        <a:bodyPr/>
        <a:lstStyle/>
        <a:p>
          <a:endParaRPr lang="en-US"/>
        </a:p>
      </dgm:t>
    </dgm:pt>
    <dgm:pt modelId="{99FC9E35-CB85-45B5-A5A8-A73A9C8AFD2C}">
      <dgm:prSet/>
      <dgm:spPr/>
      <dgm:t>
        <a:bodyPr/>
        <a:lstStyle/>
        <a:p>
          <a:pPr>
            <a:lnSpc>
              <a:spcPct val="100000"/>
            </a:lnSpc>
          </a:pPr>
          <a:r>
            <a:rPr lang="en-US" b="1"/>
            <a:t>Decide whether to counter‑anchor</a:t>
          </a:r>
          <a:r>
            <a:rPr lang="en-US"/>
            <a:t> early and strategically.</a:t>
          </a:r>
          <a:endParaRPr lang="en-US" dirty="0"/>
        </a:p>
      </dgm:t>
    </dgm:pt>
    <dgm:pt modelId="{3A799A8F-18B2-4BE2-ABD9-270A873777CD}" type="parTrans" cxnId="{AB46BB24-9D5D-4EDC-B728-A773C3C64500}">
      <dgm:prSet/>
      <dgm:spPr/>
      <dgm:t>
        <a:bodyPr/>
        <a:lstStyle/>
        <a:p>
          <a:endParaRPr lang="en-US"/>
        </a:p>
      </dgm:t>
    </dgm:pt>
    <dgm:pt modelId="{D539AA4A-7167-494C-A0A4-7E0748279125}" type="sibTrans" cxnId="{AB46BB24-9D5D-4EDC-B728-A773C3C64500}">
      <dgm:prSet/>
      <dgm:spPr/>
      <dgm:t>
        <a:bodyPr/>
        <a:lstStyle/>
        <a:p>
          <a:endParaRPr lang="en-US"/>
        </a:p>
      </dgm:t>
    </dgm:pt>
    <dgm:pt modelId="{ACF95E6F-AB0D-43D7-B32A-DD10AB20431C}">
      <dgm:prSet/>
      <dgm:spPr/>
      <dgm:t>
        <a:bodyPr/>
        <a:lstStyle/>
        <a:p>
          <a:pPr>
            <a:lnSpc>
              <a:spcPct val="100000"/>
            </a:lnSpc>
          </a:pPr>
          <a:r>
            <a:rPr lang="en-US" b="1" dirty="0"/>
            <a:t>Object and preserve</a:t>
          </a:r>
          <a:r>
            <a:rPr lang="en-US" dirty="0"/>
            <a:t> at every damages inflection point.</a:t>
          </a:r>
        </a:p>
      </dgm:t>
    </dgm:pt>
    <dgm:pt modelId="{D2E18E95-D0A5-4F36-BE10-232044C70993}" type="parTrans" cxnId="{34814BC8-A209-49CC-ACA8-B7F8547CE7DD}">
      <dgm:prSet/>
      <dgm:spPr/>
      <dgm:t>
        <a:bodyPr/>
        <a:lstStyle/>
        <a:p>
          <a:endParaRPr lang="en-US"/>
        </a:p>
      </dgm:t>
    </dgm:pt>
    <dgm:pt modelId="{442F9C64-141E-435C-89B9-8C2376AA4A4B}" type="sibTrans" cxnId="{34814BC8-A209-49CC-ACA8-B7F8547CE7DD}">
      <dgm:prSet/>
      <dgm:spPr/>
      <dgm:t>
        <a:bodyPr/>
        <a:lstStyle/>
        <a:p>
          <a:endParaRPr lang="en-US"/>
        </a:p>
      </dgm:t>
    </dgm:pt>
    <dgm:pt modelId="{80C9F56C-4CFD-4A0E-A8D6-A352F3954664}">
      <dgm:prSet/>
      <dgm:spPr/>
      <dgm:t>
        <a:bodyPr/>
        <a:lstStyle/>
        <a:p>
          <a:pPr>
            <a:lnSpc>
              <a:spcPct val="100000"/>
            </a:lnSpc>
          </a:pPr>
          <a:r>
            <a:rPr lang="en-US" b="1"/>
            <a:t>Build an appellate record</a:t>
          </a:r>
          <a:r>
            <a:rPr lang="en-US"/>
            <a:t> distinguishing ordinary from extraordinary awards.</a:t>
          </a:r>
          <a:endParaRPr lang="en-US" dirty="0"/>
        </a:p>
      </dgm:t>
    </dgm:pt>
    <dgm:pt modelId="{7E7B1118-D55E-4AAA-B091-7CF1ED3F5D3D}" type="parTrans" cxnId="{B64F1D8B-C406-40B9-BC84-ED4C329D1582}">
      <dgm:prSet/>
      <dgm:spPr/>
      <dgm:t>
        <a:bodyPr/>
        <a:lstStyle/>
        <a:p>
          <a:endParaRPr lang="en-US"/>
        </a:p>
      </dgm:t>
    </dgm:pt>
    <dgm:pt modelId="{54836A45-76BF-4B3D-A8FA-BFA6CB0AE2C5}" type="sibTrans" cxnId="{B64F1D8B-C406-40B9-BC84-ED4C329D1582}">
      <dgm:prSet/>
      <dgm:spPr/>
      <dgm:t>
        <a:bodyPr/>
        <a:lstStyle/>
        <a:p>
          <a:endParaRPr lang="en-US"/>
        </a:p>
      </dgm:t>
    </dgm:pt>
    <dgm:pt modelId="{3EC16F7B-D43D-47FC-939D-03BF7D6E3007}">
      <dgm:prSet/>
      <dgm:spPr/>
      <dgm:t>
        <a:bodyPr/>
        <a:lstStyle/>
        <a:p>
          <a:pPr>
            <a:lnSpc>
              <a:spcPct val="100000"/>
            </a:lnSpc>
            <a:buFont typeface="Arial" panose="020B0604020202020204" pitchFamily="34" charset="0"/>
            <a:buChar char="•"/>
          </a:pPr>
          <a:r>
            <a:rPr lang="en-US" b="1" dirty="0"/>
            <a:t>Use comparative analytics on appeal</a:t>
          </a:r>
          <a:r>
            <a:rPr lang="en-US" dirty="0"/>
            <a:t> to show when a verdict is an outlier.</a:t>
          </a:r>
        </a:p>
      </dgm:t>
    </dgm:pt>
    <dgm:pt modelId="{0268A994-4BD2-4BE7-965B-D6F5008178AF}" type="parTrans" cxnId="{EA6E8FA0-D8C7-419C-A0F8-72799B54C8A1}">
      <dgm:prSet/>
      <dgm:spPr/>
      <dgm:t>
        <a:bodyPr/>
        <a:lstStyle/>
        <a:p>
          <a:endParaRPr lang="en-US"/>
        </a:p>
      </dgm:t>
    </dgm:pt>
    <dgm:pt modelId="{27748C71-520C-4448-98DF-E559C0B17FAE}" type="sibTrans" cxnId="{EA6E8FA0-D8C7-419C-A0F8-72799B54C8A1}">
      <dgm:prSet/>
      <dgm:spPr/>
      <dgm:t>
        <a:bodyPr/>
        <a:lstStyle/>
        <a:p>
          <a:endParaRPr lang="en-US"/>
        </a:p>
      </dgm:t>
    </dgm:pt>
    <dgm:pt modelId="{7B210E86-7046-41F0-8E7C-4906D9CC7F27}" type="pres">
      <dgm:prSet presAssocID="{AF1FBD8C-D551-4C12-9355-CBC679E8C7A4}" presName="root" presStyleCnt="0">
        <dgm:presLayoutVars>
          <dgm:dir/>
          <dgm:resizeHandles val="exact"/>
        </dgm:presLayoutVars>
      </dgm:prSet>
      <dgm:spPr/>
    </dgm:pt>
    <dgm:pt modelId="{1489EEDC-BEF4-45A1-9591-D671D7039E43}" type="pres">
      <dgm:prSet presAssocID="{287D7A1E-693D-4D3D-B96F-40AD3E063BD5}" presName="compNode" presStyleCnt="0"/>
      <dgm:spPr/>
    </dgm:pt>
    <dgm:pt modelId="{3B5E75F9-4FA7-4593-9E1C-532B9282F76D}" type="pres">
      <dgm:prSet presAssocID="{287D7A1E-693D-4D3D-B96F-40AD3E063BD5}" presName="bgRect" presStyleLbl="bgShp" presStyleIdx="0" presStyleCnt="6"/>
      <dgm:spPr/>
    </dgm:pt>
    <dgm:pt modelId="{52B885E9-F914-498D-8003-EDD5D111E883}" type="pres">
      <dgm:prSet presAssocID="{287D7A1E-693D-4D3D-B96F-40AD3E063BD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active"/>
        </a:ext>
      </dgm:extLst>
    </dgm:pt>
    <dgm:pt modelId="{9C67FF6E-F8C8-4AEB-B2A2-BE51778E3E33}" type="pres">
      <dgm:prSet presAssocID="{287D7A1E-693D-4D3D-B96F-40AD3E063BD5}" presName="spaceRect" presStyleCnt="0"/>
      <dgm:spPr/>
    </dgm:pt>
    <dgm:pt modelId="{B4FFD590-07F1-4CC5-9773-E43041BD7355}" type="pres">
      <dgm:prSet presAssocID="{287D7A1E-693D-4D3D-B96F-40AD3E063BD5}" presName="parTx" presStyleLbl="revTx" presStyleIdx="0" presStyleCnt="6">
        <dgm:presLayoutVars>
          <dgm:chMax val="0"/>
          <dgm:chPref val="0"/>
        </dgm:presLayoutVars>
      </dgm:prSet>
      <dgm:spPr/>
    </dgm:pt>
    <dgm:pt modelId="{86703F08-DF0A-476D-B29A-C05ACDF08F44}" type="pres">
      <dgm:prSet presAssocID="{45F93195-7B99-47F8-BE22-4D93BF67D939}" presName="sibTrans" presStyleCnt="0"/>
      <dgm:spPr/>
    </dgm:pt>
    <dgm:pt modelId="{F7CADAF2-D766-45EA-9851-1E91DFF6655F}" type="pres">
      <dgm:prSet presAssocID="{9945409B-DE06-4F0E-ADAA-15AB4A1E57DD}" presName="compNode" presStyleCnt="0"/>
      <dgm:spPr/>
    </dgm:pt>
    <dgm:pt modelId="{40CA1A48-DE68-400A-B3E5-33B6C5E1A142}" type="pres">
      <dgm:prSet presAssocID="{9945409B-DE06-4F0E-ADAA-15AB4A1E57DD}" presName="bgRect" presStyleLbl="bgShp" presStyleIdx="1" presStyleCnt="6"/>
      <dgm:spPr/>
    </dgm:pt>
    <dgm:pt modelId="{F1C838E2-3C27-4AB7-8D51-63EBDCFE408C}" type="pres">
      <dgm:prSet presAssocID="{9945409B-DE06-4F0E-ADAA-15AB4A1E57D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C1312B65-9796-49EB-9191-A156BF8EE2DC}" type="pres">
      <dgm:prSet presAssocID="{9945409B-DE06-4F0E-ADAA-15AB4A1E57DD}" presName="spaceRect" presStyleCnt="0"/>
      <dgm:spPr/>
    </dgm:pt>
    <dgm:pt modelId="{519ACA29-E98A-446A-BFB9-9415951F45ED}" type="pres">
      <dgm:prSet presAssocID="{9945409B-DE06-4F0E-ADAA-15AB4A1E57DD}" presName="parTx" presStyleLbl="revTx" presStyleIdx="1" presStyleCnt="6">
        <dgm:presLayoutVars>
          <dgm:chMax val="0"/>
          <dgm:chPref val="0"/>
        </dgm:presLayoutVars>
      </dgm:prSet>
      <dgm:spPr/>
    </dgm:pt>
    <dgm:pt modelId="{4477738E-F236-4689-8D6A-8BB69FFAE66D}" type="pres">
      <dgm:prSet presAssocID="{ECBAED63-232F-4733-A151-73BDF9B1B93D}" presName="sibTrans" presStyleCnt="0"/>
      <dgm:spPr/>
    </dgm:pt>
    <dgm:pt modelId="{8BAA6894-28D4-4FE2-8208-2726FD99612B}" type="pres">
      <dgm:prSet presAssocID="{99FC9E35-CB85-45B5-A5A8-A73A9C8AFD2C}" presName="compNode" presStyleCnt="0"/>
      <dgm:spPr/>
    </dgm:pt>
    <dgm:pt modelId="{7F428525-257D-4F8B-8DBF-5AF6478E633A}" type="pres">
      <dgm:prSet presAssocID="{99FC9E35-CB85-45B5-A5A8-A73A9C8AFD2C}" presName="bgRect" presStyleLbl="bgShp" presStyleIdx="2" presStyleCnt="6"/>
      <dgm:spPr/>
    </dgm:pt>
    <dgm:pt modelId="{16317692-9ED7-4FBA-A6B9-CDE6D36B4F67}" type="pres">
      <dgm:prSet presAssocID="{99FC9E35-CB85-45B5-A5A8-A73A9C8AFD2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60ACFBBD-557C-41F8-A73E-595C31B231B1}" type="pres">
      <dgm:prSet presAssocID="{99FC9E35-CB85-45B5-A5A8-A73A9C8AFD2C}" presName="spaceRect" presStyleCnt="0"/>
      <dgm:spPr/>
    </dgm:pt>
    <dgm:pt modelId="{8A03661B-8972-4C06-88BA-9DFE6591C172}" type="pres">
      <dgm:prSet presAssocID="{99FC9E35-CB85-45B5-A5A8-A73A9C8AFD2C}" presName="parTx" presStyleLbl="revTx" presStyleIdx="2" presStyleCnt="6">
        <dgm:presLayoutVars>
          <dgm:chMax val="0"/>
          <dgm:chPref val="0"/>
        </dgm:presLayoutVars>
      </dgm:prSet>
      <dgm:spPr/>
    </dgm:pt>
    <dgm:pt modelId="{0ABD0C02-1A1C-49BB-A7D9-23E150D074F4}" type="pres">
      <dgm:prSet presAssocID="{D539AA4A-7167-494C-A0A4-7E0748279125}" presName="sibTrans" presStyleCnt="0"/>
      <dgm:spPr/>
    </dgm:pt>
    <dgm:pt modelId="{5780DC48-AFEF-4CA1-AE55-5E3174C02ABB}" type="pres">
      <dgm:prSet presAssocID="{ACF95E6F-AB0D-43D7-B32A-DD10AB20431C}" presName="compNode" presStyleCnt="0"/>
      <dgm:spPr/>
    </dgm:pt>
    <dgm:pt modelId="{E3BBB439-47BF-4B65-8EEF-A8D08C98E7C2}" type="pres">
      <dgm:prSet presAssocID="{ACF95E6F-AB0D-43D7-B32A-DD10AB20431C}" presName="bgRect" presStyleLbl="bgShp" presStyleIdx="3" presStyleCnt="6"/>
      <dgm:spPr/>
    </dgm:pt>
    <dgm:pt modelId="{3164EEF3-4755-4740-A188-7D8C90745C81}" type="pres">
      <dgm:prSet presAssocID="{ACF95E6F-AB0D-43D7-B32A-DD10AB20431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0660D381-1C53-45D4-822A-EB080F1A1DE1}" type="pres">
      <dgm:prSet presAssocID="{ACF95E6F-AB0D-43D7-B32A-DD10AB20431C}" presName="spaceRect" presStyleCnt="0"/>
      <dgm:spPr/>
    </dgm:pt>
    <dgm:pt modelId="{8F9D1961-C236-41C5-A07A-F749B838B966}" type="pres">
      <dgm:prSet presAssocID="{ACF95E6F-AB0D-43D7-B32A-DD10AB20431C}" presName="parTx" presStyleLbl="revTx" presStyleIdx="3" presStyleCnt="6">
        <dgm:presLayoutVars>
          <dgm:chMax val="0"/>
          <dgm:chPref val="0"/>
        </dgm:presLayoutVars>
      </dgm:prSet>
      <dgm:spPr/>
    </dgm:pt>
    <dgm:pt modelId="{ABC00B83-EBBB-4DA5-B945-1054F2A087F4}" type="pres">
      <dgm:prSet presAssocID="{442F9C64-141E-435C-89B9-8C2376AA4A4B}" presName="sibTrans" presStyleCnt="0"/>
      <dgm:spPr/>
    </dgm:pt>
    <dgm:pt modelId="{1C39F404-76B0-4550-9809-32251914F4ED}" type="pres">
      <dgm:prSet presAssocID="{80C9F56C-4CFD-4A0E-A8D6-A352F3954664}" presName="compNode" presStyleCnt="0"/>
      <dgm:spPr/>
    </dgm:pt>
    <dgm:pt modelId="{40BEAB57-7B61-4610-B8EE-98EC4BEAF44F}" type="pres">
      <dgm:prSet presAssocID="{80C9F56C-4CFD-4A0E-A8D6-A352F3954664}" presName="bgRect" presStyleLbl="bgShp" presStyleIdx="4" presStyleCnt="6"/>
      <dgm:spPr/>
    </dgm:pt>
    <dgm:pt modelId="{D4686BFF-4FC1-4F64-9357-B895A5E3F214}" type="pres">
      <dgm:prSet presAssocID="{80C9F56C-4CFD-4A0E-A8D6-A352F3954664}"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Architecture with solid fill"/>
        </a:ext>
      </dgm:extLst>
    </dgm:pt>
    <dgm:pt modelId="{C78613E3-0746-4A3B-960A-8CE672DAB19E}" type="pres">
      <dgm:prSet presAssocID="{80C9F56C-4CFD-4A0E-A8D6-A352F3954664}" presName="spaceRect" presStyleCnt="0"/>
      <dgm:spPr/>
    </dgm:pt>
    <dgm:pt modelId="{2E6349FB-4465-40C5-A207-2AD583134FA3}" type="pres">
      <dgm:prSet presAssocID="{80C9F56C-4CFD-4A0E-A8D6-A352F3954664}" presName="parTx" presStyleLbl="revTx" presStyleIdx="4" presStyleCnt="6">
        <dgm:presLayoutVars>
          <dgm:chMax val="0"/>
          <dgm:chPref val="0"/>
        </dgm:presLayoutVars>
      </dgm:prSet>
      <dgm:spPr/>
    </dgm:pt>
    <dgm:pt modelId="{9462BC46-C8EA-4EA4-BDB7-ED829B4AAE69}" type="pres">
      <dgm:prSet presAssocID="{54836A45-76BF-4B3D-A8FA-BFA6CB0AE2C5}" presName="sibTrans" presStyleCnt="0"/>
      <dgm:spPr/>
    </dgm:pt>
    <dgm:pt modelId="{374830CB-0EF1-4558-9590-43D077E30A0E}" type="pres">
      <dgm:prSet presAssocID="{3EC16F7B-D43D-47FC-939D-03BF7D6E3007}" presName="compNode" presStyleCnt="0"/>
      <dgm:spPr/>
    </dgm:pt>
    <dgm:pt modelId="{36D24D5B-859E-477E-B70F-96D7349BF408}" type="pres">
      <dgm:prSet presAssocID="{3EC16F7B-D43D-47FC-939D-03BF7D6E3007}" presName="bgRect" presStyleLbl="bgShp" presStyleIdx="5" presStyleCnt="6"/>
      <dgm:spPr/>
    </dgm:pt>
    <dgm:pt modelId="{BEB447C8-CE5D-4CF2-B245-85FF2340F6CA}" type="pres">
      <dgm:prSet presAssocID="{3EC16F7B-D43D-47FC-939D-03BF7D6E3007}"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Presentation with bar chart with solid fill"/>
        </a:ext>
      </dgm:extLst>
    </dgm:pt>
    <dgm:pt modelId="{A055CE13-CAF2-43C1-8774-7286317936FF}" type="pres">
      <dgm:prSet presAssocID="{3EC16F7B-D43D-47FC-939D-03BF7D6E3007}" presName="spaceRect" presStyleCnt="0"/>
      <dgm:spPr/>
    </dgm:pt>
    <dgm:pt modelId="{04302ED8-6CEB-428E-A9D9-390C4BB41321}" type="pres">
      <dgm:prSet presAssocID="{3EC16F7B-D43D-47FC-939D-03BF7D6E3007}" presName="parTx" presStyleLbl="revTx" presStyleIdx="5" presStyleCnt="6">
        <dgm:presLayoutVars>
          <dgm:chMax val="0"/>
          <dgm:chPref val="0"/>
        </dgm:presLayoutVars>
      </dgm:prSet>
      <dgm:spPr/>
    </dgm:pt>
  </dgm:ptLst>
  <dgm:cxnLst>
    <dgm:cxn modelId="{EA3C120A-537B-4BDE-BA61-5811890034DA}" type="presOf" srcId="{99FC9E35-CB85-45B5-A5A8-A73A9C8AFD2C}" destId="{8A03661B-8972-4C06-88BA-9DFE6591C172}" srcOrd="0" destOrd="0" presId="urn:microsoft.com/office/officeart/2018/2/layout/IconVerticalSolidList"/>
    <dgm:cxn modelId="{AB46BB24-9D5D-4EDC-B728-A773C3C64500}" srcId="{AF1FBD8C-D551-4C12-9355-CBC679E8C7A4}" destId="{99FC9E35-CB85-45B5-A5A8-A73A9C8AFD2C}" srcOrd="2" destOrd="0" parTransId="{3A799A8F-18B2-4BE2-ABD9-270A873777CD}" sibTransId="{D539AA4A-7167-494C-A0A4-7E0748279125}"/>
    <dgm:cxn modelId="{B64F1D8B-C406-40B9-BC84-ED4C329D1582}" srcId="{AF1FBD8C-D551-4C12-9355-CBC679E8C7A4}" destId="{80C9F56C-4CFD-4A0E-A8D6-A352F3954664}" srcOrd="4" destOrd="0" parTransId="{7E7B1118-D55E-4AAA-B091-7CF1ED3F5D3D}" sibTransId="{54836A45-76BF-4B3D-A8FA-BFA6CB0AE2C5}"/>
    <dgm:cxn modelId="{8C51AB8B-B7D9-4AC5-A5B1-05580B1A2CCB}" type="presOf" srcId="{287D7A1E-693D-4D3D-B96F-40AD3E063BD5}" destId="{B4FFD590-07F1-4CC5-9773-E43041BD7355}" srcOrd="0" destOrd="0" presId="urn:microsoft.com/office/officeart/2018/2/layout/IconVerticalSolidList"/>
    <dgm:cxn modelId="{EA6E8FA0-D8C7-419C-A0F8-72799B54C8A1}" srcId="{AF1FBD8C-D551-4C12-9355-CBC679E8C7A4}" destId="{3EC16F7B-D43D-47FC-939D-03BF7D6E3007}" srcOrd="5" destOrd="0" parTransId="{0268A994-4BD2-4BE7-965B-D6F5008178AF}" sibTransId="{27748C71-520C-4448-98DF-E559C0B17FAE}"/>
    <dgm:cxn modelId="{8BE85EA3-00AB-4E34-A9FA-24DB51688B50}" type="presOf" srcId="{80C9F56C-4CFD-4A0E-A8D6-A352F3954664}" destId="{2E6349FB-4465-40C5-A207-2AD583134FA3}" srcOrd="0" destOrd="0" presId="urn:microsoft.com/office/officeart/2018/2/layout/IconVerticalSolidList"/>
    <dgm:cxn modelId="{4F14B1A3-64BF-4972-AF9F-B17BFEC9DAFE}" srcId="{AF1FBD8C-D551-4C12-9355-CBC679E8C7A4}" destId="{9945409B-DE06-4F0E-ADAA-15AB4A1E57DD}" srcOrd="1" destOrd="0" parTransId="{7F5FD629-42C6-402C-AD4E-9774463AED59}" sibTransId="{ECBAED63-232F-4733-A151-73BDF9B1B93D}"/>
    <dgm:cxn modelId="{58DD4DA6-3FA9-4914-B14E-E2F9A99A13A6}" type="presOf" srcId="{AF1FBD8C-D551-4C12-9355-CBC679E8C7A4}" destId="{7B210E86-7046-41F0-8E7C-4906D9CC7F27}" srcOrd="0" destOrd="0" presId="urn:microsoft.com/office/officeart/2018/2/layout/IconVerticalSolidList"/>
    <dgm:cxn modelId="{85787CAA-F79A-4D55-A76C-ABB239C77D0F}" type="presOf" srcId="{3EC16F7B-D43D-47FC-939D-03BF7D6E3007}" destId="{04302ED8-6CEB-428E-A9D9-390C4BB41321}" srcOrd="0" destOrd="0" presId="urn:microsoft.com/office/officeart/2018/2/layout/IconVerticalSolidList"/>
    <dgm:cxn modelId="{D3E607AD-B9F0-4D4B-BCBD-2726D5413DF8}" type="presOf" srcId="{ACF95E6F-AB0D-43D7-B32A-DD10AB20431C}" destId="{8F9D1961-C236-41C5-A07A-F749B838B966}" srcOrd="0" destOrd="0" presId="urn:microsoft.com/office/officeart/2018/2/layout/IconVerticalSolidList"/>
    <dgm:cxn modelId="{34814BC8-A209-49CC-ACA8-B7F8547CE7DD}" srcId="{AF1FBD8C-D551-4C12-9355-CBC679E8C7A4}" destId="{ACF95E6F-AB0D-43D7-B32A-DD10AB20431C}" srcOrd="3" destOrd="0" parTransId="{D2E18E95-D0A5-4F36-BE10-232044C70993}" sibTransId="{442F9C64-141E-435C-89B9-8C2376AA4A4B}"/>
    <dgm:cxn modelId="{3D1006CB-4EB7-4873-A166-DEC4B635B674}" type="presOf" srcId="{9945409B-DE06-4F0E-ADAA-15AB4A1E57DD}" destId="{519ACA29-E98A-446A-BFB9-9415951F45ED}" srcOrd="0" destOrd="0" presId="urn:microsoft.com/office/officeart/2018/2/layout/IconVerticalSolidList"/>
    <dgm:cxn modelId="{1F3B82F3-EB11-4F62-AB84-79CC126FA61F}" srcId="{AF1FBD8C-D551-4C12-9355-CBC679E8C7A4}" destId="{287D7A1E-693D-4D3D-B96F-40AD3E063BD5}" srcOrd="0" destOrd="0" parTransId="{867BB999-8C69-4B3C-B154-1ABF94ACECE6}" sibTransId="{45F93195-7B99-47F8-BE22-4D93BF67D939}"/>
    <dgm:cxn modelId="{1715AE55-4581-49AD-93B5-E1615D3EE1C2}" type="presParOf" srcId="{7B210E86-7046-41F0-8E7C-4906D9CC7F27}" destId="{1489EEDC-BEF4-45A1-9591-D671D7039E43}" srcOrd="0" destOrd="0" presId="urn:microsoft.com/office/officeart/2018/2/layout/IconVerticalSolidList"/>
    <dgm:cxn modelId="{C514F9FC-9F95-4B4F-A709-67543F326F07}" type="presParOf" srcId="{1489EEDC-BEF4-45A1-9591-D671D7039E43}" destId="{3B5E75F9-4FA7-4593-9E1C-532B9282F76D}" srcOrd="0" destOrd="0" presId="urn:microsoft.com/office/officeart/2018/2/layout/IconVerticalSolidList"/>
    <dgm:cxn modelId="{4E4488E5-8FD8-4E93-928A-7E2442BC179C}" type="presParOf" srcId="{1489EEDC-BEF4-45A1-9591-D671D7039E43}" destId="{52B885E9-F914-498D-8003-EDD5D111E883}" srcOrd="1" destOrd="0" presId="urn:microsoft.com/office/officeart/2018/2/layout/IconVerticalSolidList"/>
    <dgm:cxn modelId="{85876164-38E0-498C-AF43-AC278525A012}" type="presParOf" srcId="{1489EEDC-BEF4-45A1-9591-D671D7039E43}" destId="{9C67FF6E-F8C8-4AEB-B2A2-BE51778E3E33}" srcOrd="2" destOrd="0" presId="urn:microsoft.com/office/officeart/2018/2/layout/IconVerticalSolidList"/>
    <dgm:cxn modelId="{E0F745E3-02A8-489A-8D24-0B574B0B1DC2}" type="presParOf" srcId="{1489EEDC-BEF4-45A1-9591-D671D7039E43}" destId="{B4FFD590-07F1-4CC5-9773-E43041BD7355}" srcOrd="3" destOrd="0" presId="urn:microsoft.com/office/officeart/2018/2/layout/IconVerticalSolidList"/>
    <dgm:cxn modelId="{D3B0E9BC-76DD-4C76-A67A-77CADF1DC459}" type="presParOf" srcId="{7B210E86-7046-41F0-8E7C-4906D9CC7F27}" destId="{86703F08-DF0A-476D-B29A-C05ACDF08F44}" srcOrd="1" destOrd="0" presId="urn:microsoft.com/office/officeart/2018/2/layout/IconVerticalSolidList"/>
    <dgm:cxn modelId="{FA5C6247-D436-462B-BC80-546F735C555C}" type="presParOf" srcId="{7B210E86-7046-41F0-8E7C-4906D9CC7F27}" destId="{F7CADAF2-D766-45EA-9851-1E91DFF6655F}" srcOrd="2" destOrd="0" presId="urn:microsoft.com/office/officeart/2018/2/layout/IconVerticalSolidList"/>
    <dgm:cxn modelId="{49E6E478-9F95-42F2-8C19-236E56BD9C87}" type="presParOf" srcId="{F7CADAF2-D766-45EA-9851-1E91DFF6655F}" destId="{40CA1A48-DE68-400A-B3E5-33B6C5E1A142}" srcOrd="0" destOrd="0" presId="urn:microsoft.com/office/officeart/2018/2/layout/IconVerticalSolidList"/>
    <dgm:cxn modelId="{9EAD6CD5-871A-4E87-91F6-70934DCCFA59}" type="presParOf" srcId="{F7CADAF2-D766-45EA-9851-1E91DFF6655F}" destId="{F1C838E2-3C27-4AB7-8D51-63EBDCFE408C}" srcOrd="1" destOrd="0" presId="urn:microsoft.com/office/officeart/2018/2/layout/IconVerticalSolidList"/>
    <dgm:cxn modelId="{DB6CA61A-7C3A-47AE-9427-0AE5DB2A0ACE}" type="presParOf" srcId="{F7CADAF2-D766-45EA-9851-1E91DFF6655F}" destId="{C1312B65-9796-49EB-9191-A156BF8EE2DC}" srcOrd="2" destOrd="0" presId="urn:microsoft.com/office/officeart/2018/2/layout/IconVerticalSolidList"/>
    <dgm:cxn modelId="{C259D484-7FEA-4CFD-B46F-0E7ACA14AEF1}" type="presParOf" srcId="{F7CADAF2-D766-45EA-9851-1E91DFF6655F}" destId="{519ACA29-E98A-446A-BFB9-9415951F45ED}" srcOrd="3" destOrd="0" presId="urn:microsoft.com/office/officeart/2018/2/layout/IconVerticalSolidList"/>
    <dgm:cxn modelId="{50354572-5414-4078-8BB8-6F4EC872AF12}" type="presParOf" srcId="{7B210E86-7046-41F0-8E7C-4906D9CC7F27}" destId="{4477738E-F236-4689-8D6A-8BB69FFAE66D}" srcOrd="3" destOrd="0" presId="urn:microsoft.com/office/officeart/2018/2/layout/IconVerticalSolidList"/>
    <dgm:cxn modelId="{335E661E-DCF9-4FF1-B33F-5D73C8FFE0F2}" type="presParOf" srcId="{7B210E86-7046-41F0-8E7C-4906D9CC7F27}" destId="{8BAA6894-28D4-4FE2-8208-2726FD99612B}" srcOrd="4" destOrd="0" presId="urn:microsoft.com/office/officeart/2018/2/layout/IconVerticalSolidList"/>
    <dgm:cxn modelId="{7FF8ED72-0758-4761-BFCE-7E18D9003E77}" type="presParOf" srcId="{8BAA6894-28D4-4FE2-8208-2726FD99612B}" destId="{7F428525-257D-4F8B-8DBF-5AF6478E633A}" srcOrd="0" destOrd="0" presId="urn:microsoft.com/office/officeart/2018/2/layout/IconVerticalSolidList"/>
    <dgm:cxn modelId="{E0FF7220-61D6-4497-8E1E-BE85D1555673}" type="presParOf" srcId="{8BAA6894-28D4-4FE2-8208-2726FD99612B}" destId="{16317692-9ED7-4FBA-A6B9-CDE6D36B4F67}" srcOrd="1" destOrd="0" presId="urn:microsoft.com/office/officeart/2018/2/layout/IconVerticalSolidList"/>
    <dgm:cxn modelId="{4E6BF0C5-7086-4C3D-90FF-6D0037035057}" type="presParOf" srcId="{8BAA6894-28D4-4FE2-8208-2726FD99612B}" destId="{60ACFBBD-557C-41F8-A73E-595C31B231B1}" srcOrd="2" destOrd="0" presId="urn:microsoft.com/office/officeart/2018/2/layout/IconVerticalSolidList"/>
    <dgm:cxn modelId="{3240EE0D-731F-4528-9508-DCE6BC201793}" type="presParOf" srcId="{8BAA6894-28D4-4FE2-8208-2726FD99612B}" destId="{8A03661B-8972-4C06-88BA-9DFE6591C172}" srcOrd="3" destOrd="0" presId="urn:microsoft.com/office/officeart/2018/2/layout/IconVerticalSolidList"/>
    <dgm:cxn modelId="{41FDEB07-E5E6-47BD-94DC-2CDA2ECC0A55}" type="presParOf" srcId="{7B210E86-7046-41F0-8E7C-4906D9CC7F27}" destId="{0ABD0C02-1A1C-49BB-A7D9-23E150D074F4}" srcOrd="5" destOrd="0" presId="urn:microsoft.com/office/officeart/2018/2/layout/IconVerticalSolidList"/>
    <dgm:cxn modelId="{E697A4EA-198E-4D02-B1ED-707DFF0BD862}" type="presParOf" srcId="{7B210E86-7046-41F0-8E7C-4906D9CC7F27}" destId="{5780DC48-AFEF-4CA1-AE55-5E3174C02ABB}" srcOrd="6" destOrd="0" presId="urn:microsoft.com/office/officeart/2018/2/layout/IconVerticalSolidList"/>
    <dgm:cxn modelId="{FDBB33AB-3B38-45C3-9DE3-10B0C9684A83}" type="presParOf" srcId="{5780DC48-AFEF-4CA1-AE55-5E3174C02ABB}" destId="{E3BBB439-47BF-4B65-8EEF-A8D08C98E7C2}" srcOrd="0" destOrd="0" presId="urn:microsoft.com/office/officeart/2018/2/layout/IconVerticalSolidList"/>
    <dgm:cxn modelId="{A418B373-D3AE-403A-BADF-45E1FCC3B368}" type="presParOf" srcId="{5780DC48-AFEF-4CA1-AE55-5E3174C02ABB}" destId="{3164EEF3-4755-4740-A188-7D8C90745C81}" srcOrd="1" destOrd="0" presId="urn:microsoft.com/office/officeart/2018/2/layout/IconVerticalSolidList"/>
    <dgm:cxn modelId="{937E0C4A-57C5-4058-B5C9-B50CA9B68124}" type="presParOf" srcId="{5780DC48-AFEF-4CA1-AE55-5E3174C02ABB}" destId="{0660D381-1C53-45D4-822A-EB080F1A1DE1}" srcOrd="2" destOrd="0" presId="urn:microsoft.com/office/officeart/2018/2/layout/IconVerticalSolidList"/>
    <dgm:cxn modelId="{432F2F31-CABE-4F2F-9A5C-9ABE41DB49B7}" type="presParOf" srcId="{5780DC48-AFEF-4CA1-AE55-5E3174C02ABB}" destId="{8F9D1961-C236-41C5-A07A-F749B838B966}" srcOrd="3" destOrd="0" presId="urn:microsoft.com/office/officeart/2018/2/layout/IconVerticalSolidList"/>
    <dgm:cxn modelId="{BCF83D69-552A-44FE-80B5-B044460B01D9}" type="presParOf" srcId="{7B210E86-7046-41F0-8E7C-4906D9CC7F27}" destId="{ABC00B83-EBBB-4DA5-B945-1054F2A087F4}" srcOrd="7" destOrd="0" presId="urn:microsoft.com/office/officeart/2018/2/layout/IconVerticalSolidList"/>
    <dgm:cxn modelId="{417514A6-5DDD-44B9-9B75-EA4130857F9F}" type="presParOf" srcId="{7B210E86-7046-41F0-8E7C-4906D9CC7F27}" destId="{1C39F404-76B0-4550-9809-32251914F4ED}" srcOrd="8" destOrd="0" presId="urn:microsoft.com/office/officeart/2018/2/layout/IconVerticalSolidList"/>
    <dgm:cxn modelId="{C23CD871-10DB-48A6-8EAE-54514CD637C4}" type="presParOf" srcId="{1C39F404-76B0-4550-9809-32251914F4ED}" destId="{40BEAB57-7B61-4610-B8EE-98EC4BEAF44F}" srcOrd="0" destOrd="0" presId="urn:microsoft.com/office/officeart/2018/2/layout/IconVerticalSolidList"/>
    <dgm:cxn modelId="{A472B6ED-5824-4D18-87E0-AC4C2EFB0318}" type="presParOf" srcId="{1C39F404-76B0-4550-9809-32251914F4ED}" destId="{D4686BFF-4FC1-4F64-9357-B895A5E3F214}" srcOrd="1" destOrd="0" presId="urn:microsoft.com/office/officeart/2018/2/layout/IconVerticalSolidList"/>
    <dgm:cxn modelId="{134B9511-6ECD-46FB-BAC8-82C0A4AABB80}" type="presParOf" srcId="{1C39F404-76B0-4550-9809-32251914F4ED}" destId="{C78613E3-0746-4A3B-960A-8CE672DAB19E}" srcOrd="2" destOrd="0" presId="urn:microsoft.com/office/officeart/2018/2/layout/IconVerticalSolidList"/>
    <dgm:cxn modelId="{E561FD3C-C0F3-4B6D-AE7E-2A739AC78FFB}" type="presParOf" srcId="{1C39F404-76B0-4550-9809-32251914F4ED}" destId="{2E6349FB-4465-40C5-A207-2AD583134FA3}" srcOrd="3" destOrd="0" presId="urn:microsoft.com/office/officeart/2018/2/layout/IconVerticalSolidList"/>
    <dgm:cxn modelId="{C0F2928A-C525-49B0-B2CF-23B0A6C58EE5}" type="presParOf" srcId="{7B210E86-7046-41F0-8E7C-4906D9CC7F27}" destId="{9462BC46-C8EA-4EA4-BDB7-ED829B4AAE69}" srcOrd="9" destOrd="0" presId="urn:microsoft.com/office/officeart/2018/2/layout/IconVerticalSolidList"/>
    <dgm:cxn modelId="{D321C9FA-5D9B-410A-A50A-138529B982DA}" type="presParOf" srcId="{7B210E86-7046-41F0-8E7C-4906D9CC7F27}" destId="{374830CB-0EF1-4558-9590-43D077E30A0E}" srcOrd="10" destOrd="0" presId="urn:microsoft.com/office/officeart/2018/2/layout/IconVerticalSolidList"/>
    <dgm:cxn modelId="{7F195383-9296-4CF4-9CD8-2A791F02A9F0}" type="presParOf" srcId="{374830CB-0EF1-4558-9590-43D077E30A0E}" destId="{36D24D5B-859E-477E-B70F-96D7349BF408}" srcOrd="0" destOrd="0" presId="urn:microsoft.com/office/officeart/2018/2/layout/IconVerticalSolidList"/>
    <dgm:cxn modelId="{66C38475-99BD-4A16-99BB-3EB48C10D1DC}" type="presParOf" srcId="{374830CB-0EF1-4558-9590-43D077E30A0E}" destId="{BEB447C8-CE5D-4CF2-B245-85FF2340F6CA}" srcOrd="1" destOrd="0" presId="urn:microsoft.com/office/officeart/2018/2/layout/IconVerticalSolidList"/>
    <dgm:cxn modelId="{F911FBE5-FD67-4694-B31C-022902343B5D}" type="presParOf" srcId="{374830CB-0EF1-4558-9590-43D077E30A0E}" destId="{A055CE13-CAF2-43C1-8774-7286317936FF}" srcOrd="2" destOrd="0" presId="urn:microsoft.com/office/officeart/2018/2/layout/IconVerticalSolidList"/>
    <dgm:cxn modelId="{81010460-E185-49B2-BFB4-9D7755EFD285}" type="presParOf" srcId="{374830CB-0EF1-4558-9590-43D077E30A0E}" destId="{04302ED8-6CEB-428E-A9D9-390C4BB4132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4A8EF-3158-44FB-ACD7-052A13A1A9B0}">
      <dsp:nvSpPr>
        <dsp:cNvPr id="0" name=""/>
        <dsp:cNvSpPr/>
      </dsp:nvSpPr>
      <dsp:spPr>
        <a:xfrm>
          <a:off x="72112" y="364246"/>
          <a:ext cx="1100952" cy="11009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D6FD6D-6DD7-41CB-9E78-A77382BE1C39}">
      <dsp:nvSpPr>
        <dsp:cNvPr id="0" name=""/>
        <dsp:cNvSpPr/>
      </dsp:nvSpPr>
      <dsp:spPr>
        <a:xfrm>
          <a:off x="303312" y="595446"/>
          <a:ext cx="638552" cy="6385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A0D565-C30E-468A-A368-A9CED3E50168}">
      <dsp:nvSpPr>
        <dsp:cNvPr id="0" name=""/>
        <dsp:cNvSpPr/>
      </dsp:nvSpPr>
      <dsp:spPr>
        <a:xfrm>
          <a:off x="1408983" y="364246"/>
          <a:ext cx="2595101" cy="1100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Juries need rational, evidence‑grounded reasons for amounts</a:t>
          </a:r>
          <a:r>
            <a:rPr lang="en-US" sz="1600" b="0" i="0" kern="1200" baseline="0" dirty="0"/>
            <a:t>.</a:t>
          </a:r>
          <a:endParaRPr lang="en-US" sz="1600" kern="1200" dirty="0"/>
        </a:p>
      </dsp:txBody>
      <dsp:txXfrm>
        <a:off x="1408983" y="364246"/>
        <a:ext cx="2595101" cy="1100952"/>
      </dsp:txXfrm>
    </dsp:sp>
    <dsp:sp modelId="{6BD30778-4262-4993-9D76-BE2AEAECBC64}">
      <dsp:nvSpPr>
        <dsp:cNvPr id="0" name=""/>
        <dsp:cNvSpPr/>
      </dsp:nvSpPr>
      <dsp:spPr>
        <a:xfrm>
          <a:off x="4456261" y="364246"/>
          <a:ext cx="1100952" cy="11009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9D669-1491-496A-9ADD-E9CD7879F746}">
      <dsp:nvSpPr>
        <dsp:cNvPr id="0" name=""/>
        <dsp:cNvSpPr/>
      </dsp:nvSpPr>
      <dsp:spPr>
        <a:xfrm>
          <a:off x="4687461" y="595446"/>
          <a:ext cx="638552" cy="6385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3B7E0F-2B07-4330-AA36-8F9FACB99D7C}">
      <dsp:nvSpPr>
        <dsp:cNvPr id="0" name=""/>
        <dsp:cNvSpPr/>
      </dsp:nvSpPr>
      <dsp:spPr>
        <a:xfrm>
          <a:off x="5793132" y="364246"/>
          <a:ext cx="2595101" cy="1100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Economic/non‑economic ratios are generally not probative without case‑specific reasons</a:t>
          </a:r>
          <a:r>
            <a:rPr lang="en-US" sz="1600" b="0" i="0" kern="1200" baseline="0" dirty="0"/>
            <a:t>.</a:t>
          </a:r>
          <a:endParaRPr lang="en-US" sz="1600" kern="1200" dirty="0"/>
        </a:p>
      </dsp:txBody>
      <dsp:txXfrm>
        <a:off x="5793132" y="364246"/>
        <a:ext cx="2595101" cy="1100952"/>
      </dsp:txXfrm>
    </dsp:sp>
    <dsp:sp modelId="{2576FB61-7880-4BF8-88A2-0360B39CA9FC}">
      <dsp:nvSpPr>
        <dsp:cNvPr id="0" name=""/>
        <dsp:cNvSpPr/>
      </dsp:nvSpPr>
      <dsp:spPr>
        <a:xfrm>
          <a:off x="72112" y="2065401"/>
          <a:ext cx="1100952" cy="11009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DF3B6-166E-40BA-AB10-8DBDDBBED393}">
      <dsp:nvSpPr>
        <dsp:cNvPr id="0" name=""/>
        <dsp:cNvSpPr/>
      </dsp:nvSpPr>
      <dsp:spPr>
        <a:xfrm>
          <a:off x="303312" y="2296600"/>
          <a:ext cx="638552" cy="63855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0C2CE7-38F4-42FF-B44C-331282B337B4}">
      <dsp:nvSpPr>
        <dsp:cNvPr id="0" name=""/>
        <dsp:cNvSpPr/>
      </dsp:nvSpPr>
      <dsp:spPr>
        <a:xfrm>
          <a:off x="1408983" y="2065401"/>
          <a:ext cx="2595101" cy="1100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Unsubstantiated anchors are improper.</a:t>
          </a:r>
        </a:p>
      </dsp:txBody>
      <dsp:txXfrm>
        <a:off x="1408983" y="2065401"/>
        <a:ext cx="2595101" cy="1100952"/>
      </dsp:txXfrm>
    </dsp:sp>
    <dsp:sp modelId="{F476FE7D-BDFD-49FF-A098-7858FA2E9871}">
      <dsp:nvSpPr>
        <dsp:cNvPr id="0" name=""/>
        <dsp:cNvSpPr/>
      </dsp:nvSpPr>
      <dsp:spPr>
        <a:xfrm>
          <a:off x="4456261" y="2065401"/>
          <a:ext cx="1100952" cy="110095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6CECDB-E3B4-4EB5-826C-457990DD5515}">
      <dsp:nvSpPr>
        <dsp:cNvPr id="0" name=""/>
        <dsp:cNvSpPr/>
      </dsp:nvSpPr>
      <dsp:spPr>
        <a:xfrm>
          <a:off x="4687461" y="2296600"/>
          <a:ext cx="638552" cy="6385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40AF31-9156-485A-8BFA-E23F28368DC5}">
      <dsp:nvSpPr>
        <dsp:cNvPr id="0" name=""/>
        <dsp:cNvSpPr/>
      </dsp:nvSpPr>
      <dsp:spPr>
        <a:xfrm>
          <a:off x="5793132" y="2065401"/>
          <a:ext cx="2595101" cy="1100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Precise quantification is not required but rational justification is</a:t>
          </a:r>
          <a:r>
            <a:rPr lang="en-US" sz="1600" b="0" i="0" kern="1200" baseline="0" dirty="0"/>
            <a:t>.</a:t>
          </a:r>
          <a:endParaRPr lang="en-US" sz="1600" kern="1200" dirty="0"/>
        </a:p>
      </dsp:txBody>
      <dsp:txXfrm>
        <a:off x="5793132" y="2065401"/>
        <a:ext cx="2595101" cy="11009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D8DE7-C4E0-4019-8B69-41995952189E}">
      <dsp:nvSpPr>
        <dsp:cNvPr id="0" name=""/>
        <dsp:cNvSpPr/>
      </dsp:nvSpPr>
      <dsp:spPr>
        <a:xfrm>
          <a:off x="0" y="260105"/>
          <a:ext cx="6151562" cy="121680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“Articulable reason why” – 1x</a:t>
          </a:r>
        </a:p>
      </dsp:txBody>
      <dsp:txXfrm>
        <a:off x="59399" y="319504"/>
        <a:ext cx="6032764" cy="1098002"/>
      </dsp:txXfrm>
    </dsp:sp>
    <dsp:sp modelId="{88F52AD8-FBF8-4200-8036-42F687B18815}">
      <dsp:nvSpPr>
        <dsp:cNvPr id="0" name=""/>
        <dsp:cNvSpPr/>
      </dsp:nvSpPr>
      <dsp:spPr>
        <a:xfrm>
          <a:off x="0" y="1664106"/>
          <a:ext cx="6151562" cy="121680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“rationally explaining why” – 2x</a:t>
          </a:r>
        </a:p>
      </dsp:txBody>
      <dsp:txXfrm>
        <a:off x="59399" y="1723505"/>
        <a:ext cx="6032764" cy="1098002"/>
      </dsp:txXfrm>
    </dsp:sp>
    <dsp:sp modelId="{6F066CB6-E0E7-490C-932F-1DEC845E712A}">
      <dsp:nvSpPr>
        <dsp:cNvPr id="0" name=""/>
        <dsp:cNvSpPr/>
      </dsp:nvSpPr>
      <dsp:spPr>
        <a:xfrm>
          <a:off x="0" y="3068106"/>
          <a:ext cx="6151562" cy="121680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“case-specific reasons why” – 1x</a:t>
          </a:r>
        </a:p>
      </dsp:txBody>
      <dsp:txXfrm>
        <a:off x="59399" y="3127505"/>
        <a:ext cx="6032764"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CE8E2-4318-485F-A81C-2EBC6C3D0888}">
      <dsp:nvSpPr>
        <dsp:cNvPr id="0" name=""/>
        <dsp:cNvSpPr/>
      </dsp:nvSpPr>
      <dsp:spPr>
        <a:xfrm>
          <a:off x="0" y="1211687"/>
          <a:ext cx="10261599" cy="16380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5C5B60-74EB-4A36-A8AC-8324B77977AC}">
      <dsp:nvSpPr>
        <dsp:cNvPr id="0" name=""/>
        <dsp:cNvSpPr/>
      </dsp:nvSpPr>
      <dsp:spPr>
        <a:xfrm>
          <a:off x="330202" y="250004"/>
          <a:ext cx="9682486" cy="19188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505" tIns="0" rIns="271505" bIns="0" numCol="1" spcCol="1270" anchor="ctr" anchorCtr="0">
          <a:noAutofit/>
        </a:bodyPr>
        <a:lstStyle/>
        <a:p>
          <a:pPr marL="0" lvl="0" indent="0" algn="l" defTabSz="1066800">
            <a:lnSpc>
              <a:spcPct val="90000"/>
            </a:lnSpc>
            <a:spcBef>
              <a:spcPct val="0"/>
            </a:spcBef>
            <a:spcAft>
              <a:spcPct val="35000"/>
            </a:spcAft>
            <a:buNone/>
          </a:pPr>
          <a:r>
            <a:rPr lang="fr-FR" sz="2400" kern="1200" dirty="0" err="1"/>
            <a:t>Consider</a:t>
          </a:r>
          <a:r>
            <a:rPr lang="fr-FR" sz="2400" kern="1200" dirty="0"/>
            <a:t> </a:t>
          </a:r>
          <a:r>
            <a:rPr lang="fr-FR" sz="2400" kern="1200" dirty="0" err="1"/>
            <a:t>Defining</a:t>
          </a:r>
          <a:r>
            <a:rPr lang="fr-FR" sz="2400" kern="1200" dirty="0"/>
            <a:t> Physical </a:t>
          </a:r>
          <a:r>
            <a:rPr lang="fr-FR" sz="2400" kern="1200" dirty="0" err="1"/>
            <a:t>impairment</a:t>
          </a:r>
          <a:r>
            <a:rPr lang="fr-FR" sz="2400" kern="1200" dirty="0"/>
            <a:t>: </a:t>
          </a:r>
          <a:r>
            <a:rPr lang="fr-FR" sz="2400" kern="1200" dirty="0" err="1"/>
            <a:t>see</a:t>
          </a:r>
          <a:r>
            <a:rPr lang="fr-FR" sz="2400" kern="1200" dirty="0"/>
            <a:t> </a:t>
          </a:r>
          <a:r>
            <a:rPr lang="fr-FR" sz="2400" kern="1200" dirty="0" err="1"/>
            <a:t>Negligence</a:t>
          </a:r>
          <a:r>
            <a:rPr lang="fr-FR" sz="2400" kern="1200" dirty="0"/>
            <a:t> PJC 28.3, Comment (2024)</a:t>
          </a:r>
          <a:endParaRPr lang="en-US" sz="2400" kern="1200" dirty="0"/>
        </a:p>
      </dsp:txBody>
      <dsp:txXfrm>
        <a:off x="423870" y="343672"/>
        <a:ext cx="9495150" cy="1731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126F1-611F-470C-8971-F05D03BA88B3}">
      <dsp:nvSpPr>
        <dsp:cNvPr id="0" name=""/>
        <dsp:cNvSpPr/>
      </dsp:nvSpPr>
      <dsp:spPr>
        <a:xfrm>
          <a:off x="169274" y="1143380"/>
          <a:ext cx="1313690" cy="1313690"/>
        </a:xfrm>
        <a:prstGeom prst="ellipse">
          <a:avLst/>
        </a:prstGeom>
        <a:gradFill rotWithShape="0">
          <a:gsLst>
            <a:gs pos="0">
              <a:schemeClr val="bg1">
                <a:lumMod val="95000"/>
                <a:hueOff val="0"/>
                <a:satOff val="0"/>
                <a:lumOff val="0"/>
                <a:alphaOff val="0"/>
                <a:tint val="98000"/>
                <a:lumMod val="114000"/>
              </a:schemeClr>
            </a:gs>
            <a:gs pos="100000">
              <a:schemeClr val="bg1">
                <a:lumMod val="95000"/>
                <a:hueOff val="0"/>
                <a:satOff val="0"/>
                <a:lumOff val="0"/>
                <a:alphaOff val="0"/>
                <a:shade val="90000"/>
                <a:lumMod val="8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825D3C4-806D-4545-9545-8E2731B83FB1}">
      <dsp:nvSpPr>
        <dsp:cNvPr id="0" name=""/>
        <dsp:cNvSpPr/>
      </dsp:nvSpPr>
      <dsp:spPr>
        <a:xfrm>
          <a:off x="445149" y="1419254"/>
          <a:ext cx="761940" cy="7619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83CD905-D8EA-4E02-A3A0-786F29BB5EBE}">
      <dsp:nvSpPr>
        <dsp:cNvPr id="0" name=""/>
        <dsp:cNvSpPr/>
      </dsp:nvSpPr>
      <dsp:spPr>
        <a:xfrm>
          <a:off x="1764469" y="1143380"/>
          <a:ext cx="3096554" cy="1313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0" kern="1200">
              <a:effectLst>
                <a:outerShdw blurRad="50800" dist="38100" dir="2700000" algn="tl" rotWithShape="0">
                  <a:prstClr val="black">
                    <a:alpha val="40000"/>
                  </a:prstClr>
                </a:outerShdw>
              </a:effectLst>
            </a:rPr>
            <a:t>Explain and explain</a:t>
          </a:r>
          <a:endParaRPr lang="en-US" sz="2800" kern="1200">
            <a:effectLst>
              <a:outerShdw blurRad="50800" dist="38100" dir="2700000" algn="tl" rotWithShape="0">
                <a:prstClr val="black">
                  <a:alpha val="40000"/>
                </a:prstClr>
              </a:outerShdw>
            </a:effectLst>
          </a:endParaRPr>
        </a:p>
      </dsp:txBody>
      <dsp:txXfrm>
        <a:off x="1764469" y="1143380"/>
        <a:ext cx="3096554" cy="1313690"/>
      </dsp:txXfrm>
    </dsp:sp>
    <dsp:sp modelId="{354EF355-2B6C-4185-A8FE-503316389E9A}">
      <dsp:nvSpPr>
        <dsp:cNvPr id="0" name=""/>
        <dsp:cNvSpPr/>
      </dsp:nvSpPr>
      <dsp:spPr>
        <a:xfrm>
          <a:off x="5400575" y="1143380"/>
          <a:ext cx="1313690" cy="1313690"/>
        </a:xfrm>
        <a:prstGeom prst="ellipse">
          <a:avLst/>
        </a:prstGeom>
        <a:gradFill rotWithShape="0">
          <a:gsLst>
            <a:gs pos="0">
              <a:schemeClr val="bg1">
                <a:lumMod val="95000"/>
                <a:hueOff val="0"/>
                <a:satOff val="0"/>
                <a:lumOff val="0"/>
                <a:alphaOff val="0"/>
                <a:tint val="98000"/>
                <a:lumMod val="114000"/>
              </a:schemeClr>
            </a:gs>
            <a:gs pos="100000">
              <a:schemeClr val="bg1">
                <a:lumMod val="95000"/>
                <a:hueOff val="0"/>
                <a:satOff val="0"/>
                <a:lumOff val="0"/>
                <a:alphaOff val="0"/>
                <a:shade val="90000"/>
                <a:lumMod val="84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027EF6B-12EA-4581-AABA-A993DFC6AC07}">
      <dsp:nvSpPr>
        <dsp:cNvPr id="0" name=""/>
        <dsp:cNvSpPr/>
      </dsp:nvSpPr>
      <dsp:spPr>
        <a:xfrm>
          <a:off x="5676450" y="1419254"/>
          <a:ext cx="761940" cy="7619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8B6A794-BDE5-42B2-873F-12A9A4D48131}">
      <dsp:nvSpPr>
        <dsp:cNvPr id="0" name=""/>
        <dsp:cNvSpPr/>
      </dsp:nvSpPr>
      <dsp:spPr>
        <a:xfrm>
          <a:off x="6995770" y="1143380"/>
          <a:ext cx="3096554" cy="1313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0" kern="1200">
              <a:effectLst>
                <a:outerShdw blurRad="50800" dist="38100" dir="2700000" algn="tl" rotWithShape="0">
                  <a:prstClr val="black">
                    <a:alpha val="40000"/>
                  </a:prstClr>
                </a:outerShdw>
              </a:effectLst>
            </a:rPr>
            <a:t>Tell the jury why explaining</a:t>
          </a:r>
          <a:endParaRPr lang="en-US" sz="2800" kern="1200">
            <a:effectLst>
              <a:outerShdw blurRad="50800" dist="38100" dir="2700000" algn="tl" rotWithShape="0">
                <a:prstClr val="black">
                  <a:alpha val="40000"/>
                </a:prstClr>
              </a:outerShdw>
            </a:effectLst>
          </a:endParaRPr>
        </a:p>
      </dsp:txBody>
      <dsp:txXfrm>
        <a:off x="6995770" y="1143380"/>
        <a:ext cx="3096554" cy="13136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DD14D-5FED-4244-BE75-DF92CFF3F996}">
      <dsp:nvSpPr>
        <dsp:cNvPr id="0" name=""/>
        <dsp:cNvSpPr/>
      </dsp:nvSpPr>
      <dsp:spPr>
        <a:xfrm>
          <a:off x="0" y="0"/>
          <a:ext cx="10553700" cy="1065600"/>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US" sz="3700" b="1" kern="1200" dirty="0"/>
            <a:t>The Strategy? A Unified Approach.</a:t>
          </a:r>
          <a:endParaRPr lang="en-US" sz="3700" kern="1200" dirty="0"/>
        </a:p>
      </dsp:txBody>
      <dsp:txXfrm>
        <a:off x="0" y="0"/>
        <a:ext cx="10553700" cy="1065600"/>
      </dsp:txXfrm>
    </dsp:sp>
    <dsp:sp modelId="{40839772-4627-48FE-8DC9-723339A239CE}">
      <dsp:nvSpPr>
        <dsp:cNvPr id="0" name=""/>
        <dsp:cNvSpPr/>
      </dsp:nvSpPr>
      <dsp:spPr>
        <a:xfrm>
          <a:off x="0" y="816076"/>
          <a:ext cx="10553700" cy="3757905"/>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7358" tIns="197358" rIns="263144" bIns="296037" numCol="1" spcCol="1270" anchor="t" anchorCtr="0">
          <a:noAutofit/>
        </a:bodyPr>
        <a:lstStyle/>
        <a:p>
          <a:pPr marL="285750" lvl="1" indent="-285750" algn="l" defTabSz="1644650">
            <a:lnSpc>
              <a:spcPct val="90000"/>
            </a:lnSpc>
            <a:spcBef>
              <a:spcPct val="0"/>
            </a:spcBef>
            <a:spcAft>
              <a:spcPct val="15000"/>
            </a:spcAft>
            <a:buChar char="•"/>
          </a:pPr>
          <a:r>
            <a:rPr lang="en-US" sz="3700" b="1" kern="1200" dirty="0"/>
            <a:t>Shape an evidentiary record and charge‑tracked argument</a:t>
          </a:r>
          <a:r>
            <a:rPr lang="en-US" sz="3700" kern="1200" dirty="0"/>
            <a:t> that makes large awards appear irrational at trial.</a:t>
          </a:r>
        </a:p>
        <a:p>
          <a:pPr marL="285750" lvl="1" indent="-285750" algn="l" defTabSz="1644650">
            <a:lnSpc>
              <a:spcPct val="90000"/>
            </a:lnSpc>
            <a:spcBef>
              <a:spcPct val="0"/>
            </a:spcBef>
            <a:spcAft>
              <a:spcPct val="15000"/>
            </a:spcAft>
            <a:buChar char="•"/>
          </a:pPr>
          <a:r>
            <a:rPr lang="en-US" sz="3700" b="1" kern="1200" dirty="0"/>
            <a:t>Contextualize any verdict on appeal</a:t>
          </a:r>
          <a:r>
            <a:rPr lang="en-US" sz="3700" kern="1200" dirty="0"/>
            <a:t> using comparative tools to show whether it is an outlier lacking evidentiary support.</a:t>
          </a:r>
        </a:p>
      </dsp:txBody>
      <dsp:txXfrm>
        <a:off x="0" y="816076"/>
        <a:ext cx="10553700" cy="37579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F2FFF-6A5B-4ADE-9218-BC4E5F47F3D1}">
      <dsp:nvSpPr>
        <dsp:cNvPr id="0" name=""/>
        <dsp:cNvSpPr/>
      </dsp:nvSpPr>
      <dsp:spPr>
        <a:xfrm>
          <a:off x="1147" y="377725"/>
          <a:ext cx="4477138" cy="268628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Counter‑anchoring = offering a conditional, evidence‑based alternative that supplies jurors a rational framework.</a:t>
          </a:r>
        </a:p>
      </dsp:txBody>
      <dsp:txXfrm>
        <a:off x="1147" y="377725"/>
        <a:ext cx="4477138" cy="2686283"/>
      </dsp:txXfrm>
    </dsp:sp>
    <dsp:sp modelId="{392F20D6-9C5F-473B-89A2-2DC75C4BD331}">
      <dsp:nvSpPr>
        <dsp:cNvPr id="0" name=""/>
        <dsp:cNvSpPr/>
      </dsp:nvSpPr>
      <dsp:spPr>
        <a:xfrm>
          <a:off x="4926000" y="377725"/>
          <a:ext cx="4477138" cy="268628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Counter-anchoring reduces the gravitational pull of plaintiff’s number and should be used judiciously based on liability strength, case emotion, and available relationship‑specific proof.</a:t>
          </a:r>
        </a:p>
      </dsp:txBody>
      <dsp:txXfrm>
        <a:off x="4926000" y="377725"/>
        <a:ext cx="4477138" cy="26862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2E50C-1D1B-4ED1-ACF0-24B7E1979461}">
      <dsp:nvSpPr>
        <dsp:cNvPr id="0" name=""/>
        <dsp:cNvSpPr/>
      </dsp:nvSpPr>
      <dsp:spPr>
        <a:xfrm>
          <a:off x="0" y="852586"/>
          <a:ext cx="6391275" cy="157400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9CAAE1-68C4-45BB-8F7B-06BD5FE844AB}">
      <dsp:nvSpPr>
        <dsp:cNvPr id="0" name=""/>
        <dsp:cNvSpPr/>
      </dsp:nvSpPr>
      <dsp:spPr>
        <a:xfrm>
          <a:off x="476136" y="1206738"/>
          <a:ext cx="865703" cy="865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4777532-1F58-4C91-B6A9-0C79CA12EA79}">
      <dsp:nvSpPr>
        <dsp:cNvPr id="0" name=""/>
        <dsp:cNvSpPr/>
      </dsp:nvSpPr>
      <dsp:spPr>
        <a:xfrm>
          <a:off x="1817977" y="852586"/>
          <a:ext cx="4573297"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977900">
            <a:lnSpc>
              <a:spcPct val="90000"/>
            </a:lnSpc>
            <a:spcBef>
              <a:spcPct val="0"/>
            </a:spcBef>
            <a:spcAft>
              <a:spcPct val="35000"/>
            </a:spcAft>
            <a:buNone/>
          </a:pPr>
          <a:r>
            <a:rPr lang="en-US" sz="2200" kern="1200" dirty="0"/>
            <a:t>Counter‑anchors should not be “frivolous” or unmoored.</a:t>
          </a:r>
        </a:p>
      </dsp:txBody>
      <dsp:txXfrm>
        <a:off x="1817977" y="852586"/>
        <a:ext cx="4573297" cy="1574006"/>
      </dsp:txXfrm>
    </dsp:sp>
    <dsp:sp modelId="{C53B2366-125D-4567-84A6-96B29C74AAFE}">
      <dsp:nvSpPr>
        <dsp:cNvPr id="0" name=""/>
        <dsp:cNvSpPr/>
      </dsp:nvSpPr>
      <dsp:spPr>
        <a:xfrm>
          <a:off x="0" y="2820094"/>
          <a:ext cx="6391275" cy="157400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692428-7000-4844-9349-EA5C33C21281}">
      <dsp:nvSpPr>
        <dsp:cNvPr id="0" name=""/>
        <dsp:cNvSpPr/>
      </dsp:nvSpPr>
      <dsp:spPr>
        <a:xfrm>
          <a:off x="476136" y="3174245"/>
          <a:ext cx="865703" cy="8657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45B3C7-D415-4D7B-8F69-76BC30425411}">
      <dsp:nvSpPr>
        <dsp:cNvPr id="0" name=""/>
        <dsp:cNvSpPr/>
      </dsp:nvSpPr>
      <dsp:spPr>
        <a:xfrm>
          <a:off x="1817977" y="2820094"/>
          <a:ext cx="4573297"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2" tIns="166582" rIns="166582" bIns="166582" numCol="1" spcCol="1270" anchor="ctr" anchorCtr="0">
          <a:noAutofit/>
        </a:bodyPr>
        <a:lstStyle/>
        <a:p>
          <a:pPr marL="0" lvl="0" indent="0" algn="l" defTabSz="977900">
            <a:lnSpc>
              <a:spcPct val="90000"/>
            </a:lnSpc>
            <a:spcBef>
              <a:spcPct val="0"/>
            </a:spcBef>
            <a:spcAft>
              <a:spcPct val="35000"/>
            </a:spcAft>
            <a:buNone/>
          </a:pPr>
          <a:r>
            <a:rPr lang="en-US" sz="2200" kern="1200" dirty="0"/>
            <a:t>Counter-anchors must be tightly tied to record evidence and framed as conditional so as not to concede liability.</a:t>
          </a:r>
        </a:p>
      </dsp:txBody>
      <dsp:txXfrm>
        <a:off x="1817977" y="2820094"/>
        <a:ext cx="4573297" cy="15740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E75F9-4FA7-4593-9E1C-532B9282F76D}">
      <dsp:nvSpPr>
        <dsp:cNvPr id="0" name=""/>
        <dsp:cNvSpPr/>
      </dsp:nvSpPr>
      <dsp:spPr>
        <a:xfrm>
          <a:off x="0" y="1697"/>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885E9-F914-498D-8003-EDD5D111E883}">
      <dsp:nvSpPr>
        <dsp:cNvPr id="0" name=""/>
        <dsp:cNvSpPr/>
      </dsp:nvSpPr>
      <dsp:spPr>
        <a:xfrm>
          <a:off x="218771" y="164420"/>
          <a:ext cx="397767" cy="3977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FFD590-07F1-4CC5-9773-E43041BD7355}">
      <dsp:nvSpPr>
        <dsp:cNvPr id="0" name=""/>
        <dsp:cNvSpPr/>
      </dsp:nvSpPr>
      <dsp:spPr>
        <a:xfrm>
          <a:off x="835310" y="1697"/>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00100">
            <a:lnSpc>
              <a:spcPct val="100000"/>
            </a:lnSpc>
            <a:spcBef>
              <a:spcPct val="0"/>
            </a:spcBef>
            <a:spcAft>
              <a:spcPct val="35000"/>
            </a:spcAft>
            <a:buNone/>
          </a:pPr>
          <a:r>
            <a:rPr lang="en-US" sz="1800" b="1" kern="1200" dirty="0"/>
            <a:t>Never cede damages</a:t>
          </a:r>
          <a:r>
            <a:rPr lang="en-US" sz="1800" kern="1200" dirty="0"/>
            <a:t>—force Plaintiff to prove every element</a:t>
          </a:r>
          <a:r>
            <a:rPr lang="en-US" sz="1800" b="0" i="0" kern="1200" baseline="0" dirty="0"/>
            <a:t>.</a:t>
          </a:r>
          <a:endParaRPr lang="en-US" sz="1800" kern="1200" dirty="0"/>
        </a:p>
      </dsp:txBody>
      <dsp:txXfrm>
        <a:off x="835310" y="1697"/>
        <a:ext cx="5555964" cy="723212"/>
      </dsp:txXfrm>
    </dsp:sp>
    <dsp:sp modelId="{40CA1A48-DE68-400A-B3E5-33B6C5E1A142}">
      <dsp:nvSpPr>
        <dsp:cNvPr id="0" name=""/>
        <dsp:cNvSpPr/>
      </dsp:nvSpPr>
      <dsp:spPr>
        <a:xfrm>
          <a:off x="0" y="905713"/>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838E2-3C27-4AB7-8D51-63EBDCFE408C}">
      <dsp:nvSpPr>
        <dsp:cNvPr id="0" name=""/>
        <dsp:cNvSpPr/>
      </dsp:nvSpPr>
      <dsp:spPr>
        <a:xfrm>
          <a:off x="218771" y="1068436"/>
          <a:ext cx="397767" cy="3977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19ACA29-E98A-446A-BFB9-9415951F45ED}">
      <dsp:nvSpPr>
        <dsp:cNvPr id="0" name=""/>
        <dsp:cNvSpPr/>
      </dsp:nvSpPr>
      <dsp:spPr>
        <a:xfrm>
          <a:off x="835310" y="905713"/>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00100">
            <a:lnSpc>
              <a:spcPct val="100000"/>
            </a:lnSpc>
            <a:spcBef>
              <a:spcPct val="0"/>
            </a:spcBef>
            <a:spcAft>
              <a:spcPct val="35000"/>
            </a:spcAft>
            <a:buNone/>
          </a:pPr>
          <a:r>
            <a:rPr lang="en-US" sz="1800" b="1" kern="1200" dirty="0"/>
            <a:t>Run discovery to the PJC</a:t>
          </a:r>
          <a:r>
            <a:rPr lang="en-US" sz="1800" kern="1200" dirty="0"/>
            <a:t> to shape the charge and limit theories.</a:t>
          </a:r>
          <a:r>
            <a:rPr lang="en-US" sz="1800" b="0" i="0" kern="1200" baseline="0" dirty="0"/>
            <a:t>.</a:t>
          </a:r>
          <a:endParaRPr lang="en-US" sz="1800" kern="1200" dirty="0"/>
        </a:p>
      </dsp:txBody>
      <dsp:txXfrm>
        <a:off x="835310" y="905713"/>
        <a:ext cx="5555964" cy="723212"/>
      </dsp:txXfrm>
    </dsp:sp>
    <dsp:sp modelId="{7F428525-257D-4F8B-8DBF-5AF6478E633A}">
      <dsp:nvSpPr>
        <dsp:cNvPr id="0" name=""/>
        <dsp:cNvSpPr/>
      </dsp:nvSpPr>
      <dsp:spPr>
        <a:xfrm>
          <a:off x="0" y="1809729"/>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317692-9ED7-4FBA-A6B9-CDE6D36B4F67}">
      <dsp:nvSpPr>
        <dsp:cNvPr id="0" name=""/>
        <dsp:cNvSpPr/>
      </dsp:nvSpPr>
      <dsp:spPr>
        <a:xfrm>
          <a:off x="218771" y="1972452"/>
          <a:ext cx="397767" cy="3977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A03661B-8972-4C06-88BA-9DFE6591C172}">
      <dsp:nvSpPr>
        <dsp:cNvPr id="0" name=""/>
        <dsp:cNvSpPr/>
      </dsp:nvSpPr>
      <dsp:spPr>
        <a:xfrm>
          <a:off x="835310" y="1809729"/>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00100">
            <a:lnSpc>
              <a:spcPct val="100000"/>
            </a:lnSpc>
            <a:spcBef>
              <a:spcPct val="0"/>
            </a:spcBef>
            <a:spcAft>
              <a:spcPct val="35000"/>
            </a:spcAft>
            <a:buNone/>
          </a:pPr>
          <a:r>
            <a:rPr lang="en-US" sz="1800" b="1" kern="1200"/>
            <a:t>Decide whether to counter‑anchor</a:t>
          </a:r>
          <a:r>
            <a:rPr lang="en-US" sz="1800" kern="1200"/>
            <a:t> early and strategically.</a:t>
          </a:r>
          <a:endParaRPr lang="en-US" sz="1800" kern="1200" dirty="0"/>
        </a:p>
      </dsp:txBody>
      <dsp:txXfrm>
        <a:off x="835310" y="1809729"/>
        <a:ext cx="5555964" cy="723212"/>
      </dsp:txXfrm>
    </dsp:sp>
    <dsp:sp modelId="{E3BBB439-47BF-4B65-8EEF-A8D08C98E7C2}">
      <dsp:nvSpPr>
        <dsp:cNvPr id="0" name=""/>
        <dsp:cNvSpPr/>
      </dsp:nvSpPr>
      <dsp:spPr>
        <a:xfrm>
          <a:off x="0" y="2713745"/>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64EEF3-4755-4740-A188-7D8C90745C81}">
      <dsp:nvSpPr>
        <dsp:cNvPr id="0" name=""/>
        <dsp:cNvSpPr/>
      </dsp:nvSpPr>
      <dsp:spPr>
        <a:xfrm>
          <a:off x="218771" y="2876467"/>
          <a:ext cx="397767" cy="3977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9D1961-C236-41C5-A07A-F749B838B966}">
      <dsp:nvSpPr>
        <dsp:cNvPr id="0" name=""/>
        <dsp:cNvSpPr/>
      </dsp:nvSpPr>
      <dsp:spPr>
        <a:xfrm>
          <a:off x="835310" y="2713745"/>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00100">
            <a:lnSpc>
              <a:spcPct val="100000"/>
            </a:lnSpc>
            <a:spcBef>
              <a:spcPct val="0"/>
            </a:spcBef>
            <a:spcAft>
              <a:spcPct val="35000"/>
            </a:spcAft>
            <a:buNone/>
          </a:pPr>
          <a:r>
            <a:rPr lang="en-US" sz="1800" b="1" kern="1200" dirty="0"/>
            <a:t>Object and preserve</a:t>
          </a:r>
          <a:r>
            <a:rPr lang="en-US" sz="1800" kern="1200" dirty="0"/>
            <a:t> at every damages inflection point.</a:t>
          </a:r>
        </a:p>
      </dsp:txBody>
      <dsp:txXfrm>
        <a:off x="835310" y="2713745"/>
        <a:ext cx="5555964" cy="723212"/>
      </dsp:txXfrm>
    </dsp:sp>
    <dsp:sp modelId="{40BEAB57-7B61-4610-B8EE-98EC4BEAF44F}">
      <dsp:nvSpPr>
        <dsp:cNvPr id="0" name=""/>
        <dsp:cNvSpPr/>
      </dsp:nvSpPr>
      <dsp:spPr>
        <a:xfrm>
          <a:off x="0" y="3617761"/>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686BFF-4FC1-4F64-9357-B895A5E3F214}">
      <dsp:nvSpPr>
        <dsp:cNvPr id="0" name=""/>
        <dsp:cNvSpPr/>
      </dsp:nvSpPr>
      <dsp:spPr>
        <a:xfrm>
          <a:off x="218771" y="3780483"/>
          <a:ext cx="397767" cy="39776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6349FB-4465-40C5-A207-2AD583134FA3}">
      <dsp:nvSpPr>
        <dsp:cNvPr id="0" name=""/>
        <dsp:cNvSpPr/>
      </dsp:nvSpPr>
      <dsp:spPr>
        <a:xfrm>
          <a:off x="835310" y="3617761"/>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00100">
            <a:lnSpc>
              <a:spcPct val="100000"/>
            </a:lnSpc>
            <a:spcBef>
              <a:spcPct val="0"/>
            </a:spcBef>
            <a:spcAft>
              <a:spcPct val="35000"/>
            </a:spcAft>
            <a:buNone/>
          </a:pPr>
          <a:r>
            <a:rPr lang="en-US" sz="1800" b="1" kern="1200"/>
            <a:t>Build an appellate record</a:t>
          </a:r>
          <a:r>
            <a:rPr lang="en-US" sz="1800" kern="1200"/>
            <a:t> distinguishing ordinary from extraordinary awards.</a:t>
          </a:r>
          <a:endParaRPr lang="en-US" sz="1800" kern="1200" dirty="0"/>
        </a:p>
      </dsp:txBody>
      <dsp:txXfrm>
        <a:off x="835310" y="3617761"/>
        <a:ext cx="5555964" cy="723212"/>
      </dsp:txXfrm>
    </dsp:sp>
    <dsp:sp modelId="{36D24D5B-859E-477E-B70F-96D7349BF408}">
      <dsp:nvSpPr>
        <dsp:cNvPr id="0" name=""/>
        <dsp:cNvSpPr/>
      </dsp:nvSpPr>
      <dsp:spPr>
        <a:xfrm>
          <a:off x="0" y="4521777"/>
          <a:ext cx="6391275" cy="7232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B447C8-CE5D-4CF2-B245-85FF2340F6CA}">
      <dsp:nvSpPr>
        <dsp:cNvPr id="0" name=""/>
        <dsp:cNvSpPr/>
      </dsp:nvSpPr>
      <dsp:spPr>
        <a:xfrm>
          <a:off x="218771" y="4684499"/>
          <a:ext cx="397767" cy="39776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302ED8-6CEB-428E-A9D9-390C4BB41321}">
      <dsp:nvSpPr>
        <dsp:cNvPr id="0" name=""/>
        <dsp:cNvSpPr/>
      </dsp:nvSpPr>
      <dsp:spPr>
        <a:xfrm>
          <a:off x="835310" y="4521777"/>
          <a:ext cx="5555964" cy="723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40" tIns="76540" rIns="76540" bIns="76540" numCol="1" spcCol="1270" anchor="ctr" anchorCtr="0">
          <a:noAutofit/>
        </a:bodyPr>
        <a:lstStyle/>
        <a:p>
          <a:pPr marL="0" lvl="0" indent="0" algn="l" defTabSz="800100">
            <a:lnSpc>
              <a:spcPct val="100000"/>
            </a:lnSpc>
            <a:spcBef>
              <a:spcPct val="0"/>
            </a:spcBef>
            <a:spcAft>
              <a:spcPct val="35000"/>
            </a:spcAft>
            <a:buFont typeface="Arial" panose="020B0604020202020204" pitchFamily="34" charset="0"/>
            <a:buNone/>
          </a:pPr>
          <a:r>
            <a:rPr lang="en-US" sz="1800" b="1" kern="1200" dirty="0"/>
            <a:t>Use comparative analytics on appeal</a:t>
          </a:r>
          <a:r>
            <a:rPr lang="en-US" sz="1800" kern="1200" dirty="0"/>
            <a:t> to show when a verdict is an outlier.</a:t>
          </a:r>
        </a:p>
      </dsp:txBody>
      <dsp:txXfrm>
        <a:off x="835310" y="4521777"/>
        <a:ext cx="5555964" cy="72321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5AD36B7-B5E5-4C97-B256-90714A25D99F}" type="datetimeFigureOut">
              <a:rPr lang="en-US" smtClean="0"/>
              <a:t>2/17/2026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7A9DC50-B55A-4789-A489-E5B2A27D56BA}" type="slidenum">
              <a:rPr lang="en-US" smtClean="0"/>
              <a:t>‹#›</a:t>
            </a:fld>
            <a:endParaRPr lang="en-US"/>
          </a:p>
        </p:txBody>
      </p:sp>
    </p:spTree>
    <p:extLst>
      <p:ext uri="{BB962C8B-B14F-4D97-AF65-F5344CB8AC3E}">
        <p14:creationId xmlns:p14="http://schemas.microsoft.com/office/powerpoint/2010/main" val="2639607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062C2-F0DE-7C13-53B9-4113FEF7B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8E80F-0D09-3AD5-F0C2-530763C01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61886-01F9-1714-BFA3-23AC78239F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8C0BDC-7B29-ABDB-59FF-8A1BC16E2813}"/>
              </a:ext>
            </a:extLst>
          </p:cNvPr>
          <p:cNvSpPr>
            <a:spLocks noGrp="1"/>
          </p:cNvSpPr>
          <p:nvPr>
            <p:ph type="sldNum" sz="quarter" idx="5"/>
          </p:nvPr>
        </p:nvSpPr>
        <p:spPr/>
        <p:txBody>
          <a:bodyPr/>
          <a:lstStyle/>
          <a:p>
            <a:fld id="{B7A9DC50-B55A-4789-A489-E5B2A27D56BA}" type="slidenum">
              <a:rPr lang="en-US" smtClean="0"/>
              <a:t>1</a:t>
            </a:fld>
            <a:endParaRPr lang="en-US"/>
          </a:p>
        </p:txBody>
      </p:sp>
    </p:spTree>
    <p:extLst>
      <p:ext uri="{BB962C8B-B14F-4D97-AF65-F5344CB8AC3E}">
        <p14:creationId xmlns:p14="http://schemas.microsoft.com/office/powerpoint/2010/main" val="1442640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Harvey</a:t>
            </a:r>
          </a:p>
        </p:txBody>
      </p:sp>
      <p:sp>
        <p:nvSpPr>
          <p:cNvPr id="4" name="Slide Number Placeholder 3"/>
          <p:cNvSpPr>
            <a:spLocks noGrp="1"/>
          </p:cNvSpPr>
          <p:nvPr>
            <p:ph type="sldNum" sz="quarter" idx="5"/>
          </p:nvPr>
        </p:nvSpPr>
        <p:spPr/>
        <p:txBody>
          <a:bodyPr/>
          <a:lstStyle/>
          <a:p>
            <a:fld id="{B7A9DC50-B55A-4789-A489-E5B2A27D56BA}" type="slidenum">
              <a:rPr lang="en-US" smtClean="0"/>
              <a:t>10</a:t>
            </a:fld>
            <a:endParaRPr lang="en-US"/>
          </a:p>
        </p:txBody>
      </p:sp>
    </p:spTree>
    <p:extLst>
      <p:ext uri="{BB962C8B-B14F-4D97-AF65-F5344CB8AC3E}">
        <p14:creationId xmlns:p14="http://schemas.microsoft.com/office/powerpoint/2010/main" val="107527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Harvey</a:t>
            </a:r>
          </a:p>
        </p:txBody>
      </p:sp>
      <p:sp>
        <p:nvSpPr>
          <p:cNvPr id="4" name="Slide Number Placeholder 3"/>
          <p:cNvSpPr>
            <a:spLocks noGrp="1"/>
          </p:cNvSpPr>
          <p:nvPr>
            <p:ph type="sldNum" sz="quarter" idx="5"/>
          </p:nvPr>
        </p:nvSpPr>
        <p:spPr/>
        <p:txBody>
          <a:bodyPr/>
          <a:lstStyle/>
          <a:p>
            <a:fld id="{B7A9DC50-B55A-4789-A489-E5B2A27D56BA}" type="slidenum">
              <a:rPr lang="en-US" smtClean="0"/>
              <a:t>11</a:t>
            </a:fld>
            <a:endParaRPr lang="en-US"/>
          </a:p>
        </p:txBody>
      </p:sp>
    </p:spTree>
    <p:extLst>
      <p:ext uri="{BB962C8B-B14F-4D97-AF65-F5344CB8AC3E}">
        <p14:creationId xmlns:p14="http://schemas.microsoft.com/office/powerpoint/2010/main" val="15634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B7A9DC50-B55A-4789-A489-E5B2A27D56BA}" type="slidenum">
              <a:rPr lang="en-US" smtClean="0"/>
              <a:t>12</a:t>
            </a:fld>
            <a:endParaRPr lang="en-US"/>
          </a:p>
        </p:txBody>
      </p:sp>
    </p:spTree>
    <p:extLst>
      <p:ext uri="{BB962C8B-B14F-4D97-AF65-F5344CB8AC3E}">
        <p14:creationId xmlns:p14="http://schemas.microsoft.com/office/powerpoint/2010/main" val="2182789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Harvey (do we want to unhide this one or leave in)?</a:t>
            </a:r>
          </a:p>
        </p:txBody>
      </p:sp>
      <p:sp>
        <p:nvSpPr>
          <p:cNvPr id="4" name="Slide Number Placeholder 3"/>
          <p:cNvSpPr>
            <a:spLocks noGrp="1"/>
          </p:cNvSpPr>
          <p:nvPr>
            <p:ph type="sldNum" sz="quarter" idx="5"/>
          </p:nvPr>
        </p:nvSpPr>
        <p:spPr/>
        <p:txBody>
          <a:bodyPr/>
          <a:lstStyle/>
          <a:p>
            <a:fld id="{B7A9DC50-B55A-4789-A489-E5B2A27D56BA}" type="slidenum">
              <a:rPr lang="en-US" smtClean="0"/>
              <a:t>13</a:t>
            </a:fld>
            <a:endParaRPr lang="en-US"/>
          </a:p>
        </p:txBody>
      </p:sp>
    </p:spTree>
    <p:extLst>
      <p:ext uri="{BB962C8B-B14F-4D97-AF65-F5344CB8AC3E}">
        <p14:creationId xmlns:p14="http://schemas.microsoft.com/office/powerpoint/2010/main" val="33874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(if we don’t unhide)</a:t>
            </a:r>
          </a:p>
          <a:p>
            <a:r>
              <a:rPr lang="en-US" sz="1200" i="1" cap="none" spc="0" dirty="0">
                <a:solidFill>
                  <a:schemeClr val="tx1"/>
                </a:solidFill>
              </a:rPr>
              <a:t>Gregory</a:t>
            </a:r>
            <a:r>
              <a:rPr lang="en-US" sz="1200" cap="none" spc="0" dirty="0">
                <a:solidFill>
                  <a:schemeClr val="tx1"/>
                </a:solidFill>
              </a:rPr>
              <a:t> </a:t>
            </a:r>
            <a:r>
              <a:rPr lang="en-US" sz="1200" dirty="0">
                <a:solidFill>
                  <a:schemeClr val="tx1"/>
                </a:solidFill>
              </a:rPr>
              <a:t>stressed the a</a:t>
            </a:r>
            <a:r>
              <a:rPr lang="en-US" sz="1200" cap="none" spc="0" dirty="0">
                <a:solidFill>
                  <a:schemeClr val="tx1"/>
                </a:solidFill>
              </a:rPr>
              <a:t>ward must be “rational” –</a:t>
            </a:r>
            <a:br>
              <a:rPr lang="en-US" sz="1200" cap="none" spc="0" dirty="0">
                <a:solidFill>
                  <a:schemeClr val="tx1"/>
                </a:solidFill>
              </a:rPr>
            </a:br>
            <a:br>
              <a:rPr lang="en-US" sz="1200" cap="none" spc="0" dirty="0">
                <a:solidFill>
                  <a:schemeClr val="tx1"/>
                </a:solidFill>
              </a:rPr>
            </a:br>
            <a:r>
              <a:rPr lang="en-US" sz="1200" cap="none" spc="0" dirty="0">
                <a:solidFill>
                  <a:schemeClr val="tx1"/>
                </a:solidFill>
              </a:rPr>
              <a:t>Stated 24 times</a:t>
            </a:r>
            <a:endParaRPr lang="en-US" dirty="0"/>
          </a:p>
        </p:txBody>
      </p:sp>
      <p:sp>
        <p:nvSpPr>
          <p:cNvPr id="4" name="Slide Number Placeholder 3"/>
          <p:cNvSpPr>
            <a:spLocks noGrp="1"/>
          </p:cNvSpPr>
          <p:nvPr>
            <p:ph type="sldNum" sz="quarter" idx="5"/>
          </p:nvPr>
        </p:nvSpPr>
        <p:spPr/>
        <p:txBody>
          <a:bodyPr/>
          <a:lstStyle/>
          <a:p>
            <a:fld id="{B7A9DC50-B55A-4789-A489-E5B2A27D56BA}" type="slidenum">
              <a:rPr lang="en-US" smtClean="0"/>
              <a:t>14</a:t>
            </a:fld>
            <a:endParaRPr lang="en-US"/>
          </a:p>
        </p:txBody>
      </p:sp>
    </p:spTree>
    <p:extLst>
      <p:ext uri="{BB962C8B-B14F-4D97-AF65-F5344CB8AC3E}">
        <p14:creationId xmlns:p14="http://schemas.microsoft.com/office/powerpoint/2010/main" val="2124896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Harvey – takes it from here…. Until D slides. </a:t>
            </a:r>
          </a:p>
        </p:txBody>
      </p:sp>
      <p:sp>
        <p:nvSpPr>
          <p:cNvPr id="4" name="Slide Number Placeholder 3"/>
          <p:cNvSpPr>
            <a:spLocks noGrp="1"/>
          </p:cNvSpPr>
          <p:nvPr>
            <p:ph type="sldNum" sz="quarter" idx="5"/>
          </p:nvPr>
        </p:nvSpPr>
        <p:spPr/>
        <p:txBody>
          <a:bodyPr/>
          <a:lstStyle/>
          <a:p>
            <a:fld id="{B7A9DC50-B55A-4789-A489-E5B2A27D56BA}" type="slidenum">
              <a:rPr lang="en-US" smtClean="0"/>
              <a:t>15</a:t>
            </a:fld>
            <a:endParaRPr lang="en-US"/>
          </a:p>
        </p:txBody>
      </p:sp>
    </p:spTree>
    <p:extLst>
      <p:ext uri="{BB962C8B-B14F-4D97-AF65-F5344CB8AC3E}">
        <p14:creationId xmlns:p14="http://schemas.microsoft.com/office/powerpoint/2010/main" val="3656553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 Ammons: </a:t>
            </a:r>
            <a:r>
              <a:rPr lang="en-US" sz="1200" kern="1200" dirty="0">
                <a:solidFill>
                  <a:schemeClr val="tx1"/>
                </a:solidFill>
                <a:effectLst/>
                <a:latin typeface="Arial" panose="020B0604020202020204" pitchFamily="34" charset="0"/>
                <a:ea typeface="+mn-ea"/>
                <a:cs typeface="+mn-cs"/>
              </a:rPr>
              <a:t>For example, assume you have a client who is experiencing neck pain following a rear-end collision.   A treating physician is likely to testify that </a:t>
            </a:r>
            <a:r>
              <a:rPr lang="en-US" sz="1200" b="1" kern="1200" dirty="0">
                <a:solidFill>
                  <a:schemeClr val="tx1"/>
                </a:solidFill>
                <a:effectLst/>
                <a:latin typeface="Arial" panose="020B0604020202020204" pitchFamily="34" charset="0"/>
                <a:ea typeface="+mn-ea"/>
                <a:cs typeface="+mn-cs"/>
              </a:rPr>
              <a:t>Cervical epidural steroid injection (ESI) will offer modest but temporary pain relief.  For example, a 2020 review of studies found that about 50% of people get at least 50% pain relief, typically lasting several days to a few months or longer.  </a:t>
            </a:r>
          </a:p>
          <a:p>
            <a:r>
              <a:rPr lang="en-US" sz="1200" kern="1200" dirty="0">
                <a:solidFill>
                  <a:schemeClr val="tx1"/>
                </a:solidFill>
                <a:effectLst/>
                <a:latin typeface="Arial" panose="020B0604020202020204" pitchFamily="34" charset="0"/>
                <a:ea typeface="+mn-ea"/>
                <a:cs typeface="+mn-cs"/>
              </a:rPr>
              <a:t>The ESI procedure costs will be contained in the medical bills, which will likely be offered into evidence.  Medical billing for the ESI will likely include multiple components: the physician's professional fee, the facility fee for the hospital or ambulatory surgery center, the cost of fluoroscopic guidance, and the anesthesia services.  Assume that the total costs are between $2,000 and $4,000. This averages out to $3,000 for a month on average of 50% pain relief.   </a:t>
            </a:r>
          </a:p>
          <a:p>
            <a:r>
              <a:rPr lang="en-US" sz="1200" kern="1200" dirty="0">
                <a:solidFill>
                  <a:schemeClr val="tx1"/>
                </a:solidFill>
                <a:effectLst/>
                <a:latin typeface="Arial" panose="020B0604020202020204" pitchFamily="34" charset="0"/>
                <a:ea typeface="+mn-ea"/>
                <a:cs typeface="+mn-cs"/>
              </a:rPr>
              <a:t>If people are willing to pay $3,000 a month for 50% pain relief, it’s logical that if they had the resources, they would pay $6,000 for a month of total pain relief.   In the case of a client with permanent neck pain, a rational argument can be made for $72,000 a year in pain and suffering damages for the remainder of the client’s life expectancy. </a:t>
            </a:r>
          </a:p>
          <a:p>
            <a:endParaRPr lang="en-US" dirty="0"/>
          </a:p>
        </p:txBody>
      </p:sp>
      <p:sp>
        <p:nvSpPr>
          <p:cNvPr id="4" name="Slide Number Placeholder 3"/>
          <p:cNvSpPr>
            <a:spLocks noGrp="1"/>
          </p:cNvSpPr>
          <p:nvPr>
            <p:ph type="sldNum" sz="quarter" idx="5"/>
          </p:nvPr>
        </p:nvSpPr>
        <p:spPr/>
        <p:txBody>
          <a:bodyPr/>
          <a:lstStyle/>
          <a:p>
            <a:fld id="{45FC8BA6-8AAB-42F1-AB70-D3F29828BCCD}" type="slidenum">
              <a:rPr lang="en-US" smtClean="0"/>
              <a:pPr/>
              <a:t>24</a:t>
            </a:fld>
            <a:endParaRPr lang="en-US" dirty="0"/>
          </a:p>
        </p:txBody>
      </p:sp>
    </p:spTree>
    <p:extLst>
      <p:ext uri="{BB962C8B-B14F-4D97-AF65-F5344CB8AC3E}">
        <p14:creationId xmlns:p14="http://schemas.microsoft.com/office/powerpoint/2010/main" val="82497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40652-5DF9-4473-89CB-970ED2B3CC4A}" type="slidenum">
              <a:rPr lang="en-US" smtClean="0"/>
              <a:t>28</a:t>
            </a:fld>
            <a:endParaRPr lang="en-US"/>
          </a:p>
        </p:txBody>
      </p:sp>
    </p:spTree>
    <p:extLst>
      <p:ext uri="{BB962C8B-B14F-4D97-AF65-F5344CB8AC3E}">
        <p14:creationId xmlns:p14="http://schemas.microsoft.com/office/powerpoint/2010/main" val="20005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Riley</a:t>
            </a:r>
          </a:p>
        </p:txBody>
      </p:sp>
      <p:sp>
        <p:nvSpPr>
          <p:cNvPr id="4" name="Slide Number Placeholder 3"/>
          <p:cNvSpPr>
            <a:spLocks noGrp="1"/>
          </p:cNvSpPr>
          <p:nvPr>
            <p:ph type="sldNum" sz="quarter" idx="5"/>
          </p:nvPr>
        </p:nvSpPr>
        <p:spPr/>
        <p:txBody>
          <a:bodyPr/>
          <a:lstStyle/>
          <a:p>
            <a:fld id="{45FC8BA6-8AAB-42F1-AB70-D3F29828BCCD}" type="slidenum">
              <a:rPr lang="en-US" smtClean="0"/>
              <a:pPr/>
              <a:t>36</a:t>
            </a:fld>
            <a:endParaRPr lang="en-US" dirty="0"/>
          </a:p>
        </p:txBody>
      </p:sp>
    </p:spTree>
    <p:extLst>
      <p:ext uri="{BB962C8B-B14F-4D97-AF65-F5344CB8AC3E}">
        <p14:creationId xmlns:p14="http://schemas.microsoft.com/office/powerpoint/2010/main" val="2192769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FB0DB-81C6-4959-FC13-366BEA1A6E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CC03D-4950-0C66-274C-C52921464B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ABD72B-D09B-F565-0D23-C63462B204F6}"/>
              </a:ext>
            </a:extLst>
          </p:cNvPr>
          <p:cNvSpPr>
            <a:spLocks noGrp="1"/>
          </p:cNvSpPr>
          <p:nvPr>
            <p:ph type="body" idx="1"/>
          </p:nvPr>
        </p:nvSpPr>
        <p:spPr/>
        <p:txBody>
          <a:bodyPr/>
          <a:lstStyle/>
          <a:p>
            <a:r>
              <a:rPr lang="en-US" dirty="0"/>
              <a:t>Tim Riley</a:t>
            </a:r>
          </a:p>
        </p:txBody>
      </p:sp>
      <p:sp>
        <p:nvSpPr>
          <p:cNvPr id="4" name="Slide Number Placeholder 3">
            <a:extLst>
              <a:ext uri="{FF2B5EF4-FFF2-40B4-BE49-F238E27FC236}">
                <a16:creationId xmlns:a16="http://schemas.microsoft.com/office/drawing/2014/main" id="{357B1241-9956-49E1-13CE-E3C6BB4B72B4}"/>
              </a:ext>
            </a:extLst>
          </p:cNvPr>
          <p:cNvSpPr>
            <a:spLocks noGrp="1"/>
          </p:cNvSpPr>
          <p:nvPr>
            <p:ph type="sldNum" sz="quarter" idx="5"/>
          </p:nvPr>
        </p:nvSpPr>
        <p:spPr/>
        <p:txBody>
          <a:bodyPr/>
          <a:lstStyle/>
          <a:p>
            <a:fld id="{45FC8BA6-8AAB-42F1-AB70-D3F29828BCCD}" type="slidenum">
              <a:rPr lang="en-US" smtClean="0"/>
              <a:pPr/>
              <a:t>37</a:t>
            </a:fld>
            <a:endParaRPr lang="en-US" dirty="0"/>
          </a:p>
        </p:txBody>
      </p:sp>
    </p:spTree>
    <p:extLst>
      <p:ext uri="{BB962C8B-B14F-4D97-AF65-F5344CB8AC3E}">
        <p14:creationId xmlns:p14="http://schemas.microsoft.com/office/powerpoint/2010/main" val="1656793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Harvey – to start and cover overarching themes of 3 opinions.</a:t>
            </a:r>
          </a:p>
        </p:txBody>
      </p:sp>
      <p:sp>
        <p:nvSpPr>
          <p:cNvPr id="4" name="Slide Number Placeholder 3"/>
          <p:cNvSpPr>
            <a:spLocks noGrp="1"/>
          </p:cNvSpPr>
          <p:nvPr>
            <p:ph type="sldNum" sz="quarter" idx="5"/>
          </p:nvPr>
        </p:nvSpPr>
        <p:spPr/>
        <p:txBody>
          <a:bodyPr/>
          <a:lstStyle/>
          <a:p>
            <a:fld id="{B7A9DC50-B55A-4789-A489-E5B2A27D56BA}" type="slidenum">
              <a:rPr lang="en-US" smtClean="0"/>
              <a:t>2</a:t>
            </a:fld>
            <a:endParaRPr lang="en-US"/>
          </a:p>
        </p:txBody>
      </p:sp>
    </p:spTree>
    <p:extLst>
      <p:ext uri="{BB962C8B-B14F-4D97-AF65-F5344CB8AC3E}">
        <p14:creationId xmlns:p14="http://schemas.microsoft.com/office/powerpoint/2010/main" val="3669465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07650-7A12-05DD-79A1-8CB8940C5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79BA8-0AD9-79BF-C0BB-F1C213A77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A7626-70F5-B6A5-3045-FC346AAC3F13}"/>
              </a:ext>
            </a:extLst>
          </p:cNvPr>
          <p:cNvSpPr>
            <a:spLocks noGrp="1"/>
          </p:cNvSpPr>
          <p:nvPr>
            <p:ph type="body" idx="1"/>
          </p:nvPr>
        </p:nvSpPr>
        <p:spPr/>
        <p:txBody>
          <a:bodyPr/>
          <a:lstStyle/>
          <a:p>
            <a:r>
              <a:rPr lang="en-US" dirty="0"/>
              <a:t>Rob Ammons</a:t>
            </a:r>
          </a:p>
        </p:txBody>
      </p:sp>
      <p:sp>
        <p:nvSpPr>
          <p:cNvPr id="4" name="Slide Number Placeholder 3">
            <a:extLst>
              <a:ext uri="{FF2B5EF4-FFF2-40B4-BE49-F238E27FC236}">
                <a16:creationId xmlns:a16="http://schemas.microsoft.com/office/drawing/2014/main" id="{324D2472-D563-78C5-E0CD-9E923B97C0A6}"/>
              </a:ext>
            </a:extLst>
          </p:cNvPr>
          <p:cNvSpPr>
            <a:spLocks noGrp="1"/>
          </p:cNvSpPr>
          <p:nvPr>
            <p:ph type="sldNum" sz="quarter" idx="5"/>
          </p:nvPr>
        </p:nvSpPr>
        <p:spPr/>
        <p:txBody>
          <a:bodyPr/>
          <a:lstStyle/>
          <a:p>
            <a:fld id="{45FC8BA6-8AAB-42F1-AB70-D3F29828BCCD}" type="slidenum">
              <a:rPr lang="en-US" smtClean="0"/>
              <a:pPr/>
              <a:t>38</a:t>
            </a:fld>
            <a:endParaRPr lang="en-US" dirty="0"/>
          </a:p>
        </p:txBody>
      </p:sp>
    </p:spTree>
    <p:extLst>
      <p:ext uri="{BB962C8B-B14F-4D97-AF65-F5344CB8AC3E}">
        <p14:creationId xmlns:p14="http://schemas.microsoft.com/office/powerpoint/2010/main" val="3968703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6BDEF-BB32-FDA3-AA55-441DE389B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53F78-53C3-DADF-0D0B-35F5A3C49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FEBB1-D1FB-2DB9-9A52-A003E68BA013}"/>
              </a:ext>
            </a:extLst>
          </p:cNvPr>
          <p:cNvSpPr>
            <a:spLocks noGrp="1"/>
          </p:cNvSpPr>
          <p:nvPr>
            <p:ph type="body" idx="1"/>
          </p:nvPr>
        </p:nvSpPr>
        <p:spPr/>
        <p:txBody>
          <a:bodyPr/>
          <a:lstStyle/>
          <a:p>
            <a:r>
              <a:rPr lang="en-US" dirty="0"/>
              <a:t>Rob Ammons</a:t>
            </a:r>
          </a:p>
        </p:txBody>
      </p:sp>
      <p:sp>
        <p:nvSpPr>
          <p:cNvPr id="4" name="Slide Number Placeholder 3">
            <a:extLst>
              <a:ext uri="{FF2B5EF4-FFF2-40B4-BE49-F238E27FC236}">
                <a16:creationId xmlns:a16="http://schemas.microsoft.com/office/drawing/2014/main" id="{FDF1EF3F-B044-7B1C-0F17-F833CEA61C3B}"/>
              </a:ext>
            </a:extLst>
          </p:cNvPr>
          <p:cNvSpPr>
            <a:spLocks noGrp="1"/>
          </p:cNvSpPr>
          <p:nvPr>
            <p:ph type="sldNum" sz="quarter" idx="5"/>
          </p:nvPr>
        </p:nvSpPr>
        <p:spPr/>
        <p:txBody>
          <a:bodyPr/>
          <a:lstStyle/>
          <a:p>
            <a:fld id="{45FC8BA6-8AAB-42F1-AB70-D3F29828BCCD}" type="slidenum">
              <a:rPr lang="en-US" smtClean="0"/>
              <a:pPr/>
              <a:t>39</a:t>
            </a:fld>
            <a:endParaRPr lang="en-US" dirty="0"/>
          </a:p>
        </p:txBody>
      </p:sp>
    </p:spTree>
    <p:extLst>
      <p:ext uri="{BB962C8B-B14F-4D97-AF65-F5344CB8AC3E}">
        <p14:creationId xmlns:p14="http://schemas.microsoft.com/office/powerpoint/2010/main" val="1224377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BA979-3A09-0A1C-ED56-CD30EC9DF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BB35F-B919-3710-F599-C29D1E934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4E78F-E188-2817-963A-9FAD8D6B871E}"/>
              </a:ext>
            </a:extLst>
          </p:cNvPr>
          <p:cNvSpPr>
            <a:spLocks noGrp="1"/>
          </p:cNvSpPr>
          <p:nvPr>
            <p:ph type="body" idx="1"/>
          </p:nvPr>
        </p:nvSpPr>
        <p:spPr/>
        <p:txBody>
          <a:bodyPr/>
          <a:lstStyle/>
          <a:p>
            <a:r>
              <a:rPr lang="en-US" dirty="0"/>
              <a:t>Rob Ammons</a:t>
            </a:r>
          </a:p>
        </p:txBody>
      </p:sp>
      <p:sp>
        <p:nvSpPr>
          <p:cNvPr id="4" name="Slide Number Placeholder 3">
            <a:extLst>
              <a:ext uri="{FF2B5EF4-FFF2-40B4-BE49-F238E27FC236}">
                <a16:creationId xmlns:a16="http://schemas.microsoft.com/office/drawing/2014/main" id="{96A93C9E-9028-1CC7-81B2-0316E3296BD8}"/>
              </a:ext>
            </a:extLst>
          </p:cNvPr>
          <p:cNvSpPr>
            <a:spLocks noGrp="1"/>
          </p:cNvSpPr>
          <p:nvPr>
            <p:ph type="sldNum" sz="quarter" idx="5"/>
          </p:nvPr>
        </p:nvSpPr>
        <p:spPr/>
        <p:txBody>
          <a:bodyPr/>
          <a:lstStyle/>
          <a:p>
            <a:fld id="{45FC8BA6-8AAB-42F1-AB70-D3F29828BCCD}" type="slidenum">
              <a:rPr lang="en-US" smtClean="0"/>
              <a:pPr/>
              <a:t>40</a:t>
            </a:fld>
            <a:endParaRPr lang="en-US" dirty="0"/>
          </a:p>
        </p:txBody>
      </p:sp>
    </p:spTree>
    <p:extLst>
      <p:ext uri="{BB962C8B-B14F-4D97-AF65-F5344CB8AC3E}">
        <p14:creationId xmlns:p14="http://schemas.microsoft.com/office/powerpoint/2010/main" val="369786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 Vital</a:t>
            </a:r>
          </a:p>
        </p:txBody>
      </p:sp>
      <p:sp>
        <p:nvSpPr>
          <p:cNvPr id="4" name="Slide Number Placeholder 3"/>
          <p:cNvSpPr>
            <a:spLocks noGrp="1"/>
          </p:cNvSpPr>
          <p:nvPr>
            <p:ph type="sldNum" sz="quarter" idx="5"/>
          </p:nvPr>
        </p:nvSpPr>
        <p:spPr/>
        <p:txBody>
          <a:bodyPr/>
          <a:lstStyle/>
          <a:p>
            <a:fld id="{B7A9DC50-B55A-4789-A489-E5B2A27D56BA}" type="slidenum">
              <a:rPr lang="en-US" smtClean="0"/>
              <a:t>45</a:t>
            </a:fld>
            <a:endParaRPr lang="en-US"/>
          </a:p>
        </p:txBody>
      </p:sp>
    </p:spTree>
    <p:extLst>
      <p:ext uri="{BB962C8B-B14F-4D97-AF65-F5344CB8AC3E}">
        <p14:creationId xmlns:p14="http://schemas.microsoft.com/office/powerpoint/2010/main" val="3969759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T</a:t>
            </a:r>
          </a:p>
        </p:txBody>
      </p:sp>
      <p:sp>
        <p:nvSpPr>
          <p:cNvPr id="4" name="Slide Number Placeholder 3"/>
          <p:cNvSpPr>
            <a:spLocks noGrp="1"/>
          </p:cNvSpPr>
          <p:nvPr>
            <p:ph type="sldNum" sz="quarter" idx="5"/>
          </p:nvPr>
        </p:nvSpPr>
        <p:spPr/>
        <p:txBody>
          <a:bodyPr/>
          <a:lstStyle/>
          <a:p>
            <a:fld id="{B7A9DC50-B55A-4789-A489-E5B2A27D56BA}" type="slidenum">
              <a:rPr lang="en-US" smtClean="0"/>
              <a:t>46</a:t>
            </a:fld>
            <a:endParaRPr lang="en-US"/>
          </a:p>
        </p:txBody>
      </p:sp>
    </p:spTree>
    <p:extLst>
      <p:ext uri="{BB962C8B-B14F-4D97-AF65-F5344CB8AC3E}">
        <p14:creationId xmlns:p14="http://schemas.microsoft.com/office/powerpoint/2010/main" val="2451442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 V.</a:t>
            </a:r>
          </a:p>
        </p:txBody>
      </p:sp>
      <p:sp>
        <p:nvSpPr>
          <p:cNvPr id="4" name="Slide Number Placeholder 3"/>
          <p:cNvSpPr>
            <a:spLocks noGrp="1"/>
          </p:cNvSpPr>
          <p:nvPr>
            <p:ph type="sldNum" sz="quarter" idx="5"/>
          </p:nvPr>
        </p:nvSpPr>
        <p:spPr/>
        <p:txBody>
          <a:bodyPr/>
          <a:lstStyle/>
          <a:p>
            <a:fld id="{B7A9DC50-B55A-4789-A489-E5B2A27D56BA}" type="slidenum">
              <a:rPr lang="en-US" smtClean="0"/>
              <a:t>47</a:t>
            </a:fld>
            <a:endParaRPr lang="en-US"/>
          </a:p>
        </p:txBody>
      </p:sp>
    </p:spTree>
    <p:extLst>
      <p:ext uri="{BB962C8B-B14F-4D97-AF65-F5344CB8AC3E}">
        <p14:creationId xmlns:p14="http://schemas.microsoft.com/office/powerpoint/2010/main" val="424237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6004-BF0F-6E0D-0533-0D0F29611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AA23A-77C2-1FEA-7022-50CF6AA85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E9629-5853-A7EE-EB4A-ABB03CB999F2}"/>
              </a:ext>
            </a:extLst>
          </p:cNvPr>
          <p:cNvSpPr>
            <a:spLocks noGrp="1"/>
          </p:cNvSpPr>
          <p:nvPr>
            <p:ph type="body" idx="1"/>
          </p:nvPr>
        </p:nvSpPr>
        <p:spPr/>
        <p:txBody>
          <a:bodyPr/>
          <a:lstStyle/>
          <a:p>
            <a:r>
              <a:rPr lang="en-US" dirty="0"/>
              <a:t>Victor V. </a:t>
            </a:r>
          </a:p>
        </p:txBody>
      </p:sp>
      <p:sp>
        <p:nvSpPr>
          <p:cNvPr id="4" name="Slide Number Placeholder 3">
            <a:extLst>
              <a:ext uri="{FF2B5EF4-FFF2-40B4-BE49-F238E27FC236}">
                <a16:creationId xmlns:a16="http://schemas.microsoft.com/office/drawing/2014/main" id="{D5797431-87C5-340E-776A-B53B44AB3C2E}"/>
              </a:ext>
            </a:extLst>
          </p:cNvPr>
          <p:cNvSpPr>
            <a:spLocks noGrp="1"/>
          </p:cNvSpPr>
          <p:nvPr>
            <p:ph type="sldNum" sz="quarter" idx="5"/>
          </p:nvPr>
        </p:nvSpPr>
        <p:spPr/>
        <p:txBody>
          <a:bodyPr/>
          <a:lstStyle/>
          <a:p>
            <a:fld id="{B7A9DC50-B55A-4789-A489-E5B2A27D56BA}" type="slidenum">
              <a:rPr lang="en-US" smtClean="0"/>
              <a:t>48</a:t>
            </a:fld>
            <a:endParaRPr lang="en-US"/>
          </a:p>
        </p:txBody>
      </p:sp>
    </p:spTree>
    <p:extLst>
      <p:ext uri="{BB962C8B-B14F-4D97-AF65-F5344CB8AC3E}">
        <p14:creationId xmlns:p14="http://schemas.microsoft.com/office/powerpoint/2010/main" val="2278649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 V.</a:t>
            </a:r>
          </a:p>
        </p:txBody>
      </p:sp>
      <p:sp>
        <p:nvSpPr>
          <p:cNvPr id="4" name="Slide Number Placeholder 3"/>
          <p:cNvSpPr>
            <a:spLocks noGrp="1"/>
          </p:cNvSpPr>
          <p:nvPr>
            <p:ph type="sldNum" sz="quarter" idx="5"/>
          </p:nvPr>
        </p:nvSpPr>
        <p:spPr/>
        <p:txBody>
          <a:bodyPr/>
          <a:lstStyle/>
          <a:p>
            <a:fld id="{B7A9DC50-B55A-4789-A489-E5B2A27D56BA}" type="slidenum">
              <a:rPr lang="en-US" smtClean="0"/>
              <a:t>49</a:t>
            </a:fld>
            <a:endParaRPr lang="en-US"/>
          </a:p>
        </p:txBody>
      </p:sp>
    </p:spTree>
    <p:extLst>
      <p:ext uri="{BB962C8B-B14F-4D97-AF65-F5344CB8AC3E}">
        <p14:creationId xmlns:p14="http://schemas.microsoft.com/office/powerpoint/2010/main" val="1711907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400" b="1" dirty="0"/>
              <a:t>Victor V.</a:t>
            </a:r>
            <a:endParaRPr lang="en-US" sz="2000" dirty="0"/>
          </a:p>
          <a:p>
            <a:pPr>
              <a:buNone/>
            </a:pPr>
            <a:endParaRPr lang="en-US" sz="1400" b="1" dirty="0"/>
          </a:p>
        </p:txBody>
      </p:sp>
      <p:sp>
        <p:nvSpPr>
          <p:cNvPr id="4" name="Slide Number Placeholder 3"/>
          <p:cNvSpPr>
            <a:spLocks noGrp="1"/>
          </p:cNvSpPr>
          <p:nvPr>
            <p:ph type="sldNum" sz="quarter" idx="5"/>
          </p:nvPr>
        </p:nvSpPr>
        <p:spPr/>
        <p:txBody>
          <a:bodyPr/>
          <a:lstStyle/>
          <a:p>
            <a:fld id="{B7A9DC50-B55A-4789-A489-E5B2A27D56BA}" type="slidenum">
              <a:rPr lang="en-US" smtClean="0"/>
              <a:t>50</a:t>
            </a:fld>
            <a:endParaRPr lang="en-US"/>
          </a:p>
        </p:txBody>
      </p:sp>
    </p:spTree>
    <p:extLst>
      <p:ext uri="{BB962C8B-B14F-4D97-AF65-F5344CB8AC3E}">
        <p14:creationId xmlns:p14="http://schemas.microsoft.com/office/powerpoint/2010/main" val="1679217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E17CE-B0F6-E61F-F620-EF3C22A04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5ADF8-1AFE-9C17-D652-8643AED58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B8A6A-512B-FA26-34F2-B314D3B23DDB}"/>
              </a:ext>
            </a:extLst>
          </p:cNvPr>
          <p:cNvSpPr>
            <a:spLocks noGrp="1"/>
          </p:cNvSpPr>
          <p:nvPr>
            <p:ph type="body" idx="1"/>
          </p:nvPr>
        </p:nvSpPr>
        <p:spPr/>
        <p:txBody>
          <a:bodyPr/>
          <a:lstStyle/>
          <a:p>
            <a:pPr>
              <a:buNone/>
            </a:pPr>
            <a:r>
              <a:rPr lang="en-US" sz="1400" b="1" dirty="0"/>
              <a:t>Victor V.</a:t>
            </a:r>
            <a:endParaRPr lang="en-US" sz="2000" dirty="0"/>
          </a:p>
          <a:p>
            <a:pPr>
              <a:buNone/>
            </a:pPr>
            <a:endParaRPr lang="en-US" sz="1400" b="1" dirty="0"/>
          </a:p>
        </p:txBody>
      </p:sp>
      <p:sp>
        <p:nvSpPr>
          <p:cNvPr id="4" name="Slide Number Placeholder 3">
            <a:extLst>
              <a:ext uri="{FF2B5EF4-FFF2-40B4-BE49-F238E27FC236}">
                <a16:creationId xmlns:a16="http://schemas.microsoft.com/office/drawing/2014/main" id="{003B8B94-860B-C034-D4E2-8A9FC0C4700B}"/>
              </a:ext>
            </a:extLst>
          </p:cNvPr>
          <p:cNvSpPr>
            <a:spLocks noGrp="1"/>
          </p:cNvSpPr>
          <p:nvPr>
            <p:ph type="sldNum" sz="quarter" idx="5"/>
          </p:nvPr>
        </p:nvSpPr>
        <p:spPr/>
        <p:txBody>
          <a:bodyPr/>
          <a:lstStyle/>
          <a:p>
            <a:fld id="{B7A9DC50-B55A-4789-A489-E5B2A27D56BA}" type="slidenum">
              <a:rPr lang="en-US" smtClean="0"/>
              <a:t>51</a:t>
            </a:fld>
            <a:endParaRPr lang="en-US"/>
          </a:p>
        </p:txBody>
      </p:sp>
    </p:spTree>
    <p:extLst>
      <p:ext uri="{BB962C8B-B14F-4D97-AF65-F5344CB8AC3E}">
        <p14:creationId xmlns:p14="http://schemas.microsoft.com/office/powerpoint/2010/main" val="73579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707FF-5EBC-7C28-CAB4-0BEE393E5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4C34E-08F7-8020-CCF2-DB740C534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DB538-69DC-041D-F7E6-55FA0F0767BB}"/>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b="1" dirty="0"/>
              <a:t>Mark T. – to cover common ground of anti-anchoring.  </a:t>
            </a:r>
            <a:endParaRPr lang="en-US" sz="2400" dirty="0"/>
          </a:p>
          <a:p>
            <a:pPr lvl="1"/>
            <a:endParaRPr lang="en-US" sz="2400" dirty="0"/>
          </a:p>
          <a:p>
            <a:pPr lvl="1"/>
            <a:endParaRPr lang="en-US" sz="2400" dirty="0"/>
          </a:p>
          <a:p>
            <a:pPr lvl="1"/>
            <a:endParaRPr lang="en-US" sz="2400" dirty="0"/>
          </a:p>
          <a:p>
            <a:pPr lvl="1"/>
            <a:r>
              <a:rPr lang="en-US" sz="2400" dirty="0"/>
              <a:t>Non-economic damages of $222M on survival and wrongful death claims.</a:t>
            </a:r>
          </a:p>
        </p:txBody>
      </p:sp>
      <p:sp>
        <p:nvSpPr>
          <p:cNvPr id="4" name="Slide Number Placeholder 3">
            <a:extLst>
              <a:ext uri="{FF2B5EF4-FFF2-40B4-BE49-F238E27FC236}">
                <a16:creationId xmlns:a16="http://schemas.microsoft.com/office/drawing/2014/main" id="{E5102946-CB03-626A-B7BC-B0C5216DED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9DC50-B55A-4789-A489-E5B2A27D56B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3169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4AB08-1963-8CAA-DEE2-9395C38B5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54273-E0DC-E24F-2055-B4B9F0FA2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4AAC2-600D-B86B-A0AD-765D6BB6CD0E}"/>
              </a:ext>
            </a:extLst>
          </p:cNvPr>
          <p:cNvSpPr>
            <a:spLocks noGrp="1"/>
          </p:cNvSpPr>
          <p:nvPr>
            <p:ph type="body" idx="1"/>
          </p:nvPr>
        </p:nvSpPr>
        <p:spPr/>
        <p:txBody>
          <a:bodyPr/>
          <a:lstStyle/>
          <a:p>
            <a:pPr lvl="1"/>
            <a:r>
              <a:rPr lang="en-US" sz="1200" kern="1200" dirty="0">
                <a:solidFill>
                  <a:schemeClr val="tx1"/>
                </a:solidFill>
                <a:effectLst/>
                <a:latin typeface="+mn-lt"/>
                <a:ea typeface="+mn-ea"/>
                <a:cs typeface="+mn-cs"/>
              </a:rPr>
              <a:t>Mark - Explain scattergrams as a visual/statistical way to situate the verdict among comparable wrongful‑death awards in the jurisdiction, enabling courts to see outliers and demanding record‑based reasons for any extraordinary deviation; reference briefs deploying this method</a:t>
            </a:r>
            <a:endParaRPr lang="en-US" sz="2400" dirty="0"/>
          </a:p>
        </p:txBody>
      </p:sp>
      <p:sp>
        <p:nvSpPr>
          <p:cNvPr id="4" name="Slide Number Placeholder 3">
            <a:extLst>
              <a:ext uri="{FF2B5EF4-FFF2-40B4-BE49-F238E27FC236}">
                <a16:creationId xmlns:a16="http://schemas.microsoft.com/office/drawing/2014/main" id="{D1005F4B-9F16-4E21-D279-1EB1388A31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9DC50-B55A-4789-A489-E5B2A27D56B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1202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2B015-2952-4F16-671B-3C41440A2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2F545-62CD-8A00-0E4E-EAD6AA513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B1EDA-D15F-651C-91C9-419D572AC5D3}"/>
              </a:ext>
            </a:extLst>
          </p:cNvPr>
          <p:cNvSpPr>
            <a:spLocks noGrp="1"/>
          </p:cNvSpPr>
          <p:nvPr>
            <p:ph type="body" idx="1"/>
          </p:nvPr>
        </p:nvSpPr>
        <p:spPr/>
        <p:txBody>
          <a:bodyPr/>
          <a:lstStyle/>
          <a:p>
            <a:pPr lvl="1"/>
            <a:r>
              <a:rPr lang="en-US" sz="1200" kern="1200" dirty="0">
                <a:solidFill>
                  <a:schemeClr val="tx1"/>
                </a:solidFill>
                <a:effectLst/>
                <a:latin typeface="+mn-lt"/>
                <a:ea typeface="+mn-ea"/>
                <a:cs typeface="+mn-cs"/>
              </a:rPr>
              <a:t>Mark</a:t>
            </a:r>
            <a:endParaRPr lang="en-US" sz="2400" dirty="0"/>
          </a:p>
        </p:txBody>
      </p:sp>
      <p:sp>
        <p:nvSpPr>
          <p:cNvPr id="4" name="Slide Number Placeholder 3">
            <a:extLst>
              <a:ext uri="{FF2B5EF4-FFF2-40B4-BE49-F238E27FC236}">
                <a16:creationId xmlns:a16="http://schemas.microsoft.com/office/drawing/2014/main" id="{3DCF5639-91CC-6A2C-B24C-850D16762F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9DC50-B55A-4789-A489-E5B2A27D56B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5859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B7A9DC50-B55A-4789-A489-E5B2A27D56BA}" type="slidenum">
              <a:rPr lang="en-US" smtClean="0"/>
              <a:t>54</a:t>
            </a:fld>
            <a:endParaRPr lang="en-US"/>
          </a:p>
        </p:txBody>
      </p:sp>
    </p:spTree>
    <p:extLst>
      <p:ext uri="{BB962C8B-B14F-4D97-AF65-F5344CB8AC3E}">
        <p14:creationId xmlns:p14="http://schemas.microsoft.com/office/powerpoint/2010/main" val="3099802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B7A9DC50-B55A-4789-A489-E5B2A27D56BA}" type="slidenum">
              <a:rPr lang="en-US" smtClean="0"/>
              <a:t>55</a:t>
            </a:fld>
            <a:endParaRPr lang="en-US"/>
          </a:p>
        </p:txBody>
      </p:sp>
    </p:spTree>
    <p:extLst>
      <p:ext uri="{BB962C8B-B14F-4D97-AF65-F5344CB8AC3E}">
        <p14:creationId xmlns:p14="http://schemas.microsoft.com/office/powerpoint/2010/main" val="3936522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9135C-DD36-C4C3-092A-7A923F038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0A198-8FCB-9534-616E-9F81BEA0CD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60556F-E8E7-EBAA-6402-91AB8CB79C35}"/>
              </a:ext>
            </a:extLst>
          </p:cNvPr>
          <p:cNvSpPr>
            <a:spLocks noGrp="1"/>
          </p:cNvSpPr>
          <p:nvPr>
            <p:ph type="body" idx="1"/>
          </p:nvPr>
        </p:nvSpPr>
        <p:spPr/>
        <p:txBody>
          <a:bodyPr/>
          <a:lstStyle/>
          <a:p>
            <a:r>
              <a:rPr lang="en-US" dirty="0"/>
              <a:t>Victor V. </a:t>
            </a:r>
          </a:p>
        </p:txBody>
      </p:sp>
      <p:sp>
        <p:nvSpPr>
          <p:cNvPr id="4" name="Slide Number Placeholder 3">
            <a:extLst>
              <a:ext uri="{FF2B5EF4-FFF2-40B4-BE49-F238E27FC236}">
                <a16:creationId xmlns:a16="http://schemas.microsoft.com/office/drawing/2014/main" id="{82DD523A-E216-D178-B07A-DA56F04D309C}"/>
              </a:ext>
            </a:extLst>
          </p:cNvPr>
          <p:cNvSpPr>
            <a:spLocks noGrp="1"/>
          </p:cNvSpPr>
          <p:nvPr>
            <p:ph type="sldNum" sz="quarter" idx="5"/>
          </p:nvPr>
        </p:nvSpPr>
        <p:spPr/>
        <p:txBody>
          <a:bodyPr/>
          <a:lstStyle/>
          <a:p>
            <a:fld id="{B7A9DC50-B55A-4789-A489-E5B2A27D56BA}" type="slidenum">
              <a:rPr lang="en-US" smtClean="0"/>
              <a:t>56</a:t>
            </a:fld>
            <a:endParaRPr lang="en-US"/>
          </a:p>
        </p:txBody>
      </p:sp>
    </p:spTree>
    <p:extLst>
      <p:ext uri="{BB962C8B-B14F-4D97-AF65-F5344CB8AC3E}">
        <p14:creationId xmlns:p14="http://schemas.microsoft.com/office/powerpoint/2010/main" val="1474435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1492E-CE12-E630-2CF8-BE4B73816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A1716-C99E-02AA-B562-AE1C958E1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59BB9C-8C13-0687-3041-F78BE62ED0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044F64-EE82-8F65-BC6E-B6E59A7F8C44}"/>
              </a:ext>
            </a:extLst>
          </p:cNvPr>
          <p:cNvSpPr>
            <a:spLocks noGrp="1"/>
          </p:cNvSpPr>
          <p:nvPr>
            <p:ph type="sldNum" sz="quarter" idx="5"/>
          </p:nvPr>
        </p:nvSpPr>
        <p:spPr/>
        <p:txBody>
          <a:bodyPr/>
          <a:lstStyle/>
          <a:p>
            <a:fld id="{B7A9DC50-B55A-4789-A489-E5B2A27D56BA}" type="slidenum">
              <a:rPr lang="en-US" smtClean="0"/>
              <a:t>57</a:t>
            </a:fld>
            <a:endParaRPr lang="en-US"/>
          </a:p>
        </p:txBody>
      </p:sp>
    </p:spTree>
    <p:extLst>
      <p:ext uri="{BB962C8B-B14F-4D97-AF65-F5344CB8AC3E}">
        <p14:creationId xmlns:p14="http://schemas.microsoft.com/office/powerpoint/2010/main" val="11078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Mark – building on last slide.</a:t>
            </a:r>
          </a:p>
        </p:txBody>
      </p:sp>
      <p:sp>
        <p:nvSpPr>
          <p:cNvPr id="4" name="Slide Number Placeholder 3"/>
          <p:cNvSpPr>
            <a:spLocks noGrp="1"/>
          </p:cNvSpPr>
          <p:nvPr>
            <p:ph type="sldNum" sz="quarter" idx="5"/>
          </p:nvPr>
        </p:nvSpPr>
        <p:spPr/>
        <p:txBody>
          <a:bodyPr/>
          <a:lstStyle/>
          <a:p>
            <a:fld id="{B7A9DC50-B55A-4789-A489-E5B2A27D56BA}" type="slidenum">
              <a:rPr lang="en-US" smtClean="0"/>
              <a:t>4</a:t>
            </a:fld>
            <a:endParaRPr lang="en-US"/>
          </a:p>
        </p:txBody>
      </p:sp>
    </p:spTree>
    <p:extLst>
      <p:ext uri="{BB962C8B-B14F-4D97-AF65-F5344CB8AC3E}">
        <p14:creationId xmlns:p14="http://schemas.microsoft.com/office/powerpoint/2010/main" val="363969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Harvey</a:t>
            </a:r>
          </a:p>
        </p:txBody>
      </p:sp>
      <p:sp>
        <p:nvSpPr>
          <p:cNvPr id="4" name="Slide Number Placeholder 3"/>
          <p:cNvSpPr>
            <a:spLocks noGrp="1"/>
          </p:cNvSpPr>
          <p:nvPr>
            <p:ph type="sldNum" sz="quarter" idx="5"/>
          </p:nvPr>
        </p:nvSpPr>
        <p:spPr/>
        <p:txBody>
          <a:bodyPr/>
          <a:lstStyle/>
          <a:p>
            <a:fld id="{B7A9DC50-B55A-4789-A489-E5B2A27D56BA}" type="slidenum">
              <a:rPr lang="en-US" smtClean="0"/>
              <a:t>5</a:t>
            </a:fld>
            <a:endParaRPr lang="en-US"/>
          </a:p>
        </p:txBody>
      </p:sp>
    </p:spTree>
    <p:extLst>
      <p:ext uri="{BB962C8B-B14F-4D97-AF65-F5344CB8AC3E}">
        <p14:creationId xmlns:p14="http://schemas.microsoft.com/office/powerpoint/2010/main" val="1624974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Harvey</a:t>
            </a:r>
          </a:p>
        </p:txBody>
      </p:sp>
      <p:sp>
        <p:nvSpPr>
          <p:cNvPr id="4" name="Slide Number Placeholder 3"/>
          <p:cNvSpPr>
            <a:spLocks noGrp="1"/>
          </p:cNvSpPr>
          <p:nvPr>
            <p:ph type="sldNum" sz="quarter" idx="5"/>
          </p:nvPr>
        </p:nvSpPr>
        <p:spPr/>
        <p:txBody>
          <a:bodyPr/>
          <a:lstStyle/>
          <a:p>
            <a:fld id="{B7A9DC50-B55A-4789-A489-E5B2A27D56BA}" type="slidenum">
              <a:rPr lang="en-US" smtClean="0"/>
              <a:t>6</a:t>
            </a:fld>
            <a:endParaRPr lang="en-US"/>
          </a:p>
        </p:txBody>
      </p:sp>
    </p:spTree>
    <p:extLst>
      <p:ext uri="{BB962C8B-B14F-4D97-AF65-F5344CB8AC3E}">
        <p14:creationId xmlns:p14="http://schemas.microsoft.com/office/powerpoint/2010/main" val="3427980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Harvey</a:t>
            </a:r>
          </a:p>
        </p:txBody>
      </p:sp>
      <p:sp>
        <p:nvSpPr>
          <p:cNvPr id="4" name="Slide Number Placeholder 3"/>
          <p:cNvSpPr>
            <a:spLocks noGrp="1"/>
          </p:cNvSpPr>
          <p:nvPr>
            <p:ph type="sldNum" sz="quarter" idx="5"/>
          </p:nvPr>
        </p:nvSpPr>
        <p:spPr/>
        <p:txBody>
          <a:bodyPr/>
          <a:lstStyle/>
          <a:p>
            <a:fld id="{B7A9DC50-B55A-4789-A489-E5B2A27D56BA}" type="slidenum">
              <a:rPr lang="en-US" smtClean="0"/>
              <a:t>7</a:t>
            </a:fld>
            <a:endParaRPr lang="en-US"/>
          </a:p>
        </p:txBody>
      </p:sp>
    </p:spTree>
    <p:extLst>
      <p:ext uri="{BB962C8B-B14F-4D97-AF65-F5344CB8AC3E}">
        <p14:creationId xmlns:p14="http://schemas.microsoft.com/office/powerpoint/2010/main" val="3181252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5"/>
          </p:nvPr>
        </p:nvSpPr>
        <p:spPr/>
        <p:txBody>
          <a:bodyPr/>
          <a:lstStyle/>
          <a:p>
            <a:fld id="{B7A9DC50-B55A-4789-A489-E5B2A27D56BA}" type="slidenum">
              <a:rPr lang="en-US" smtClean="0"/>
              <a:t>8</a:t>
            </a:fld>
            <a:endParaRPr lang="en-US"/>
          </a:p>
        </p:txBody>
      </p:sp>
    </p:spTree>
    <p:extLst>
      <p:ext uri="{BB962C8B-B14F-4D97-AF65-F5344CB8AC3E}">
        <p14:creationId xmlns:p14="http://schemas.microsoft.com/office/powerpoint/2010/main" val="10890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D3C87-F938-1FFC-4CAD-89B8B1766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86ACE-9B12-4D8C-0C47-6129808FA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C1EE4-B574-E54B-ED6E-1DBBCB8FE87B}"/>
              </a:ext>
            </a:extLst>
          </p:cNvPr>
          <p:cNvSpPr>
            <a:spLocks noGrp="1"/>
          </p:cNvSpPr>
          <p:nvPr>
            <p:ph type="body" idx="1"/>
          </p:nvPr>
        </p:nvSpPr>
        <p:spPr/>
        <p:txBody>
          <a:bodyPr/>
          <a:lstStyle/>
          <a:p>
            <a:r>
              <a:rPr lang="en-US" dirty="0"/>
              <a:t>Mark</a:t>
            </a:r>
          </a:p>
        </p:txBody>
      </p:sp>
      <p:sp>
        <p:nvSpPr>
          <p:cNvPr id="4" name="Slide Number Placeholder 3">
            <a:extLst>
              <a:ext uri="{FF2B5EF4-FFF2-40B4-BE49-F238E27FC236}">
                <a16:creationId xmlns:a16="http://schemas.microsoft.com/office/drawing/2014/main" id="{8D94F612-EACD-FA95-D7C5-36957022E326}"/>
              </a:ext>
            </a:extLst>
          </p:cNvPr>
          <p:cNvSpPr>
            <a:spLocks noGrp="1"/>
          </p:cNvSpPr>
          <p:nvPr>
            <p:ph type="sldNum" sz="quarter" idx="5"/>
          </p:nvPr>
        </p:nvSpPr>
        <p:spPr/>
        <p:txBody>
          <a:bodyPr/>
          <a:lstStyle/>
          <a:p>
            <a:fld id="{B7A9DC50-B55A-4789-A489-E5B2A27D56BA}" type="slidenum">
              <a:rPr lang="en-US" smtClean="0"/>
              <a:t>9</a:t>
            </a:fld>
            <a:endParaRPr lang="en-US"/>
          </a:p>
        </p:txBody>
      </p:sp>
    </p:spTree>
    <p:extLst>
      <p:ext uri="{BB962C8B-B14F-4D97-AF65-F5344CB8AC3E}">
        <p14:creationId xmlns:p14="http://schemas.microsoft.com/office/powerpoint/2010/main" val="3480591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50800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627" y="927099"/>
            <a:ext cx="8458229"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2451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DB44C901-8408-8E74-7369-4F06887DF0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D3BF75-69A2-2E46-80E7-D733B2083A0F}" type="slidenum">
              <a:rPr lang="en-US" smtClean="0"/>
              <a:t>‹#›</a:t>
            </a:fld>
            <a:endParaRPr lang="en-US" dirty="0"/>
          </a:p>
        </p:txBody>
      </p:sp>
    </p:spTree>
    <p:extLst>
      <p:ext uri="{BB962C8B-B14F-4D97-AF65-F5344CB8AC3E}">
        <p14:creationId xmlns:p14="http://schemas.microsoft.com/office/powerpoint/2010/main" val="10620146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2/17/2026</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727926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F6F44BB3-AD79-42CB-B3F5-5E933FBE499E}"/>
              </a:ext>
            </a:extLst>
          </p:cNvPr>
          <p:cNvSpPr>
            <a:spLocks noGrp="1"/>
          </p:cNvSpPr>
          <p:nvPr>
            <p:ph type="body" sz="quarter" idx="13"/>
          </p:nvPr>
        </p:nvSpPr>
        <p:spPr>
          <a:xfrm>
            <a:off x="2360613" y="2401888"/>
            <a:ext cx="7470775" cy="2054225"/>
          </a:xfrm>
          <a:prstGeom prst="rect">
            <a:avLst/>
          </a:prstGeom>
        </p:spPr>
        <p:txBody>
          <a:bodyPr anchor="ctr">
            <a:normAutofit/>
          </a:bodyPr>
          <a:lstStyle>
            <a:lvl1pPr marL="0" indent="0" algn="ctr">
              <a:buNone/>
              <a:defRPr sz="3600" b="1">
                <a:solidFill>
                  <a:schemeClr val="tx1"/>
                </a:solidFill>
              </a:defRPr>
            </a:lvl1pPr>
            <a:lvl2pPr marL="457200" indent="0">
              <a:buNone/>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Edit Master text styles</a:t>
            </a:r>
          </a:p>
        </p:txBody>
      </p:sp>
      <p:sp>
        <p:nvSpPr>
          <p:cNvPr id="5" name="Title Placeholder 1">
            <a:extLst>
              <a:ext uri="{FF2B5EF4-FFF2-40B4-BE49-F238E27FC236}">
                <a16:creationId xmlns:a16="http://schemas.microsoft.com/office/drawing/2014/main" id="{68487728-8252-4AC2-8B36-D44F286CD3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ctr">
              <a:defRPr>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352802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a:grpSpLocks/>
          </p:cNvGrpSpPr>
          <p:nvPr/>
        </p:nvGrpSpPr>
        <p:grpSpPr>
          <a:xfrm>
            <a:off x="-2117" y="0"/>
            <a:ext cx="12194117" cy="6860798"/>
            <a:chOff x="-1588" y="0"/>
            <a:chExt cx="9145588" cy="6860798"/>
          </a:xfrm>
        </p:grpSpPr>
        <p:sp>
          <p:nvSpPr>
            <p:cNvPr id="14" name="Rectangle 13"/>
            <p:cNvSpPr>
              <a:spLocks/>
            </p:cNvSpPr>
            <p:nvPr/>
          </p:nvSpPr>
          <p:spPr>
            <a:xfrm>
              <a:off x="0" y="0"/>
              <a:ext cx="9118832" cy="6858000"/>
            </a:xfrm>
            <a:prstGeom prst="rect">
              <a:avLst/>
            </a:prstGeom>
            <a:blipFill>
              <a:blip r:embed="rId7">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Oval 20"/>
            <p:cNvSpPr>
              <a:spLocks/>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Oval 21"/>
            <p:cNvSpPr>
              <a:spLocks/>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Oval 22"/>
            <p:cNvSpPr>
              <a:spLocks/>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Oval 23"/>
            <p:cNvSpPr>
              <a:spLocks/>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a:spLocks/>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5"/>
            <p:cNvSpPr>
              <a:spLocks/>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5" name="Freeform 24"/>
            <p:cNvSpPr>
              <a:spLocks/>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txBody>
            <a:bodyPr/>
            <a:lstStyle/>
            <a:p>
              <a:endParaRPr lang="en-US"/>
            </a:p>
          </p:txBody>
        </p:sp>
        <p:sp>
          <p:nvSpPr>
            <p:cNvPr id="10" name="Freeform 5"/>
            <p:cNvSpPr>
              <a:spLocks/>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 name="Title Placeholder 1"/>
          <p:cNvSpPr>
            <a:spLocks noGrp="1"/>
          </p:cNvSpPr>
          <p:nvPr>
            <p:ph type="title"/>
          </p:nvPr>
        </p:nvSpPr>
        <p:spPr bwMode="gray">
          <a:xfrm>
            <a:off x="1155253" y="927100"/>
            <a:ext cx="8460347"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2509" y="2489200"/>
            <a:ext cx="8460347"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99258" y="6365499"/>
            <a:ext cx="1320799" cy="228659"/>
          </a:xfrm>
          <a:prstGeom prst="rect">
            <a:avLst/>
          </a:prstGeom>
        </p:spPr>
        <p:txBody>
          <a:bodyPr vert="horz" lIns="91440" tIns="45720" rIns="91440" bIns="45720" rtlCol="0" anchor="b"/>
          <a:lstStyle>
            <a:lvl1pPr algn="r">
              <a:defRPr sz="900" b="1" i="0">
                <a:solidFill>
                  <a:schemeClr val="accent1"/>
                </a:solidFill>
              </a:defRPr>
            </a:lvl1pPr>
          </a:lstStyle>
          <a:p>
            <a:fld id="{0FE61780-2E25-4081-A2D9-4C0805256F67}" type="datetimeFigureOut">
              <a:rPr lang="en-US" dirty="0"/>
              <a:t>2/17/2026</a:t>
            </a:fld>
            <a:endParaRPr lang="en-US" dirty="0"/>
          </a:p>
        </p:txBody>
      </p:sp>
      <p:sp>
        <p:nvSpPr>
          <p:cNvPr id="5" name="Footer Placeholder 4"/>
          <p:cNvSpPr>
            <a:spLocks noGrp="1"/>
          </p:cNvSpPr>
          <p:nvPr>
            <p:ph type="ftr" sz="quarter" idx="3"/>
          </p:nvPr>
        </p:nvSpPr>
        <p:spPr>
          <a:xfrm>
            <a:off x="787792" y="6365497"/>
            <a:ext cx="5146393" cy="228660"/>
          </a:xfrm>
          <a:prstGeom prst="rect">
            <a:avLst/>
          </a:prstGeom>
        </p:spPr>
        <p:txBody>
          <a:bodyPr vert="horz" lIns="91440" tIns="45720" rIns="91440" bIns="45720" rtlCol="0" anchor="b"/>
          <a:lstStyle>
            <a:lvl1pPr algn="l">
              <a:defRPr sz="900" b="1" i="0">
                <a:solidFill>
                  <a:schemeClr val="accent1"/>
                </a:solidFill>
              </a:defRPr>
            </a:lvl1pPr>
          </a:lstStyle>
          <a:p>
            <a:r>
              <a:rPr lang="en-US" dirty="0"/>
              <a:t>
              </a:t>
            </a:r>
          </a:p>
        </p:txBody>
      </p:sp>
      <p:sp>
        <p:nvSpPr>
          <p:cNvPr id="18" name="Slide Number Placeholder 5"/>
          <p:cNvSpPr>
            <a:spLocks noGrp="1"/>
          </p:cNvSpPr>
          <p:nvPr>
            <p:ph type="sldNum" sz="quarter" idx="4"/>
          </p:nvPr>
        </p:nvSpPr>
        <p:spPr bwMode="gray">
          <a:xfrm>
            <a:off x="10238155" y="295731"/>
            <a:ext cx="1055077" cy="767687"/>
          </a:xfrm>
          <a:prstGeom prst="rect">
            <a:avLst/>
          </a:prstGeom>
        </p:spPr>
        <p:txBody>
          <a:bodyPr anchor="b"/>
          <a:lstStyle>
            <a:lvl1pPr algn="ctr">
              <a:defRPr sz="280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62957839"/>
      </p:ext>
    </p:extLst>
  </p:cSld>
  <p:clrMap bg1="lt1" tx1="dk1" bg2="lt2" tx2="dk2" accent1="accent1" accent2="accent2" accent3="accent3" accent4="accent4" accent5="accent5" accent6="accent6" hlink="hlink" folHlink="folHlink"/>
  <p:sldLayoutIdLst>
    <p:sldLayoutId id="2147483728" r:id="rId1"/>
    <p:sldLayoutId id="2147483724" r:id="rId2"/>
    <p:sldLayoutId id="2147483729" r:id="rId3"/>
    <p:sldLayoutId id="2147483730" r:id="rId4"/>
    <p:sldLayoutId id="2147483731" r:id="rId5"/>
  </p:sldLayoutIdLst>
  <p:hf hdr="0" ftr="0" dt="0"/>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jpeg"/><Relationship Id="rId7" Type="http://schemas.openxmlformats.org/officeDocument/2006/relationships/diagramColors" Target="../diagrams/colors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jpeg"/><Relationship Id="rId7" Type="http://schemas.openxmlformats.org/officeDocument/2006/relationships/diagramColors" Target="../diagrams/colors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jpeg"/><Relationship Id="rId7" Type="http://schemas.openxmlformats.org/officeDocument/2006/relationships/diagramColors" Target="../diagrams/colors8.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1338A-3E96-13F7-93AC-9DFE2B18A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9F24A-C2AE-1435-513D-96208F9AD857}"/>
              </a:ext>
            </a:extLst>
          </p:cNvPr>
          <p:cNvSpPr>
            <a:spLocks noGrp="1"/>
          </p:cNvSpPr>
          <p:nvPr>
            <p:ph type="title"/>
          </p:nvPr>
        </p:nvSpPr>
        <p:spPr>
          <a:xfrm>
            <a:off x="770021" y="702644"/>
            <a:ext cx="9634888" cy="1076410"/>
          </a:xfrm>
        </p:spPr>
        <p:txBody>
          <a:bodyPr/>
          <a:lstStyle/>
          <a:p>
            <a:pPr algn="ctr"/>
            <a:r>
              <a:rPr lang="en-US" sz="2800" dirty="0"/>
              <a:t>Plaintiff and Defense Strategies</a:t>
            </a:r>
            <a:br>
              <a:rPr lang="en-US" sz="2800" dirty="0"/>
            </a:br>
            <a:r>
              <a:rPr lang="en-US" sz="2800" dirty="0"/>
              <a:t>on Non-Economic Damages</a:t>
            </a:r>
            <a:endParaRPr lang="en-US" sz="2800" b="1" i="1" dirty="0"/>
          </a:p>
        </p:txBody>
      </p:sp>
      <p:sp>
        <p:nvSpPr>
          <p:cNvPr id="8" name="TextBox 7">
            <a:extLst>
              <a:ext uri="{FF2B5EF4-FFF2-40B4-BE49-F238E27FC236}">
                <a16:creationId xmlns:a16="http://schemas.microsoft.com/office/drawing/2014/main" id="{755785B1-78C8-AEA4-E088-4257DE927217}"/>
              </a:ext>
            </a:extLst>
          </p:cNvPr>
          <p:cNvSpPr txBox="1"/>
          <p:nvPr/>
        </p:nvSpPr>
        <p:spPr>
          <a:xfrm>
            <a:off x="7374782" y="4424358"/>
            <a:ext cx="2063109"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31248"/>
                </a:solidFill>
                <a:effectLst/>
                <a:uLnTx/>
                <a:uFillTx/>
                <a:latin typeface="IBM Plex Sans"/>
                <a:ea typeface="+mn-ea"/>
                <a:cs typeface="+mn-cs"/>
              </a:rPr>
              <a:t>Judge Harvey Brown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631248"/>
                </a:solidFill>
                <a:effectLst/>
                <a:uLnTx/>
                <a:uFillTx/>
                <a:latin typeface="IBM Plex Sans"/>
                <a:ea typeface="+mn-ea"/>
                <a:cs typeface="+mn-cs"/>
              </a:rPr>
              <a:t>Of Counsel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631248"/>
                </a:solidFill>
                <a:latin typeface="IBM Plex Sans"/>
              </a:rPr>
              <a:t>The Lanier Law Firm</a:t>
            </a:r>
            <a:endParaRPr kumimoji="0" lang="en-US" sz="1300" i="0" u="none" strike="noStrike" kern="1200" cap="none" spc="0" normalizeH="0" baseline="0" noProof="0" dirty="0">
              <a:ln>
                <a:noFill/>
              </a:ln>
              <a:solidFill>
                <a:srgbClr val="631248"/>
              </a:solidFill>
              <a:effectLst/>
              <a:uLnTx/>
              <a:uFillTx/>
              <a:latin typeface="IBM Plex Sans"/>
              <a:ea typeface="+mn-ea"/>
              <a:cs typeface="+mn-cs"/>
            </a:endParaRPr>
          </a:p>
          <a:p>
            <a:pPr lvl="0">
              <a:defRPr/>
            </a:pPr>
            <a:r>
              <a:rPr lang="en-US" sz="1300" dirty="0">
                <a:solidFill>
                  <a:srgbClr val="631248"/>
                </a:solidFill>
                <a:latin typeface="IBM Plex Sans"/>
              </a:rPr>
              <a:t>Houston</a:t>
            </a:r>
          </a:p>
          <a:p>
            <a:pPr>
              <a:defRPr/>
            </a:pPr>
            <a:r>
              <a:rPr lang="en-US" sz="1300" dirty="0">
                <a:solidFill>
                  <a:srgbClr val="631248"/>
                </a:solidFill>
                <a:latin typeface="IBM Plex Sans"/>
              </a:rPr>
              <a:t>T +1 713.659520</a:t>
            </a:r>
          </a:p>
        </p:txBody>
      </p:sp>
      <p:pic>
        <p:nvPicPr>
          <p:cNvPr id="4" name="Picture 3">
            <a:extLst>
              <a:ext uri="{FF2B5EF4-FFF2-40B4-BE49-F238E27FC236}">
                <a16:creationId xmlns:a16="http://schemas.microsoft.com/office/drawing/2014/main" id="{4F0CC1EF-8039-C2A7-C78C-2319382F23A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5310473" y="2482435"/>
            <a:ext cx="1907672" cy="1913969"/>
          </a:xfrm>
          <a:prstGeom prst="rect">
            <a:avLst/>
          </a:prstGeom>
          <a:noFill/>
        </p:spPr>
      </p:pic>
      <p:sp>
        <p:nvSpPr>
          <p:cNvPr id="7" name="TextBox 6">
            <a:extLst>
              <a:ext uri="{FF2B5EF4-FFF2-40B4-BE49-F238E27FC236}">
                <a16:creationId xmlns:a16="http://schemas.microsoft.com/office/drawing/2014/main" id="{37BADDFF-6D1F-B792-36B3-945CFDFE9A60}"/>
              </a:ext>
            </a:extLst>
          </p:cNvPr>
          <p:cNvSpPr txBox="1"/>
          <p:nvPr/>
        </p:nvSpPr>
        <p:spPr>
          <a:xfrm>
            <a:off x="3155468" y="4424358"/>
            <a:ext cx="2478326"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31248"/>
                </a:solidFill>
                <a:effectLst/>
                <a:uLnTx/>
                <a:uFillTx/>
                <a:latin typeface="IBM Plex Sans"/>
                <a:ea typeface="+mn-ea"/>
                <a:cs typeface="+mn-cs"/>
              </a:rPr>
              <a:t>Victor Vital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631248"/>
                </a:solidFill>
                <a:effectLst/>
                <a:uLnTx/>
                <a:uFillTx/>
                <a:latin typeface="IBM Plex Sans"/>
                <a:ea typeface="+mn-ea"/>
                <a:cs typeface="+mn-cs"/>
              </a:rPr>
              <a:t>Partner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631248"/>
                </a:solidFill>
                <a:latin typeface="IBM Plex Sans"/>
              </a:rPr>
              <a:t>Haynes Boone</a:t>
            </a:r>
            <a:endParaRPr kumimoji="0" lang="en-US" sz="1300" i="0" u="none" strike="noStrike" kern="1200" cap="none" spc="0" normalizeH="0" baseline="0" noProof="0" dirty="0">
              <a:ln>
                <a:noFill/>
              </a:ln>
              <a:solidFill>
                <a:srgbClr val="631248"/>
              </a:solidFill>
              <a:effectLst/>
              <a:uLnTx/>
              <a:uFillTx/>
              <a:latin typeface="IBM Plex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631248"/>
                </a:solidFill>
                <a:effectLst/>
                <a:uLnTx/>
                <a:uFillTx/>
                <a:latin typeface="IBM Plex Sans"/>
                <a:ea typeface="+mn-ea"/>
                <a:cs typeface="+mn-cs"/>
              </a:rPr>
              <a:t>Dallas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631248"/>
                </a:solidFill>
                <a:effectLst/>
                <a:uLnTx/>
                <a:uFillTx/>
                <a:latin typeface="IBM Plex Sans"/>
                <a:ea typeface="+mn-ea"/>
                <a:cs typeface="+mn-cs"/>
              </a:rPr>
              <a:t>T +1 </a:t>
            </a:r>
            <a:r>
              <a:rPr lang="en-US" sz="1300" dirty="0">
                <a:solidFill>
                  <a:srgbClr val="631248"/>
                </a:solidFill>
                <a:latin typeface="IBM Plex Sans"/>
              </a:rPr>
              <a:t>214</a:t>
            </a:r>
            <a:r>
              <a:rPr kumimoji="0" lang="en-US" sz="1300" i="0" u="none" strike="noStrike" kern="1200" cap="none" spc="0" normalizeH="0" baseline="0" noProof="0" dirty="0">
                <a:ln>
                  <a:noFill/>
                </a:ln>
                <a:solidFill>
                  <a:srgbClr val="631248"/>
                </a:solidFill>
                <a:effectLst/>
                <a:uLnTx/>
                <a:uFillTx/>
                <a:latin typeface="IBM Plex Sans"/>
                <a:ea typeface="+mn-ea"/>
                <a:cs typeface="+mn-cs"/>
              </a:rPr>
              <a:t>.</a:t>
            </a:r>
            <a:r>
              <a:rPr lang="en-US" sz="1300" dirty="0">
                <a:solidFill>
                  <a:srgbClr val="631248"/>
                </a:solidFill>
                <a:latin typeface="IBM Plex Sans"/>
              </a:rPr>
              <a:t>651</a:t>
            </a:r>
            <a:r>
              <a:rPr kumimoji="0" lang="en-US" sz="1300" i="0" u="none" strike="noStrike" kern="1200" cap="none" spc="0" normalizeH="0" baseline="0" noProof="0" dirty="0">
                <a:ln>
                  <a:noFill/>
                </a:ln>
                <a:solidFill>
                  <a:srgbClr val="631248"/>
                </a:solidFill>
                <a:effectLst/>
                <a:uLnTx/>
                <a:uFillTx/>
                <a:latin typeface="IBM Plex Sans"/>
                <a:ea typeface="+mn-ea"/>
                <a:cs typeface="+mn-cs"/>
              </a:rPr>
              <a:t>.</a:t>
            </a:r>
            <a:r>
              <a:rPr lang="en-US" sz="1300" dirty="0">
                <a:solidFill>
                  <a:srgbClr val="631248"/>
                </a:solidFill>
                <a:latin typeface="IBM Plex Sans"/>
              </a:rPr>
              <a:t>5329</a:t>
            </a:r>
            <a:endParaRPr kumimoji="0" lang="en-US" sz="1300" i="0" u="none" strike="noStrike" kern="1200" cap="none" spc="0" normalizeH="0" baseline="0" noProof="0" dirty="0">
              <a:ln>
                <a:noFill/>
              </a:ln>
              <a:solidFill>
                <a:srgbClr val="631248"/>
              </a:solidFill>
              <a:effectLst/>
              <a:uLnTx/>
              <a:uFillTx/>
              <a:latin typeface="IBM Plex Sans"/>
              <a:ea typeface="+mn-ea"/>
              <a:cs typeface="+mn-cs"/>
            </a:endParaRPr>
          </a:p>
        </p:txBody>
      </p:sp>
      <p:sp>
        <p:nvSpPr>
          <p:cNvPr id="15" name="AutoShape 2" descr="Kaylen Strench">
            <a:extLst>
              <a:ext uri="{FF2B5EF4-FFF2-40B4-BE49-F238E27FC236}">
                <a16:creationId xmlns:a16="http://schemas.microsoft.com/office/drawing/2014/main" id="{5E7F82DE-4D00-BB94-2016-67F87C02BA99}"/>
              </a:ext>
            </a:extLst>
          </p:cNvPr>
          <p:cNvSpPr>
            <a:spLocks noChangeAspect="1" noChangeArrowheads="1"/>
          </p:cNvSpPr>
          <p:nvPr/>
        </p:nvSpPr>
        <p:spPr bwMode="auto">
          <a:xfrm>
            <a:off x="10624113" y="29507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45196515-C423-7B21-7046-3A40B63597F2}"/>
              </a:ext>
            </a:extLst>
          </p:cNvPr>
          <p:cNvSpPr txBox="1"/>
          <p:nvPr/>
        </p:nvSpPr>
        <p:spPr>
          <a:xfrm>
            <a:off x="5265125" y="4396404"/>
            <a:ext cx="2063109"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31248"/>
                </a:solidFill>
                <a:effectLst/>
                <a:uLnTx/>
                <a:uFillTx/>
                <a:latin typeface="IBM Plex Sans"/>
                <a:ea typeface="+mn-ea"/>
                <a:cs typeface="+mn-cs"/>
              </a:rPr>
              <a:t>Mark Trachtenberg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631248"/>
                </a:solidFill>
                <a:effectLst/>
                <a:uLnTx/>
                <a:uFillTx/>
                <a:latin typeface="IBM Plex Sans"/>
                <a:ea typeface="+mn-ea"/>
                <a:cs typeface="+mn-cs"/>
              </a:rPr>
              <a:t>Partner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631248"/>
                </a:solidFill>
                <a:latin typeface="IBM Plex Sans"/>
              </a:rPr>
              <a:t>Haynes Boone</a:t>
            </a:r>
            <a:endParaRPr kumimoji="0" lang="en-US" sz="1300" i="0" u="none" strike="noStrike" kern="1200" cap="none" spc="0" normalizeH="0" baseline="0" noProof="0" dirty="0">
              <a:ln>
                <a:noFill/>
              </a:ln>
              <a:solidFill>
                <a:srgbClr val="631248"/>
              </a:solidFill>
              <a:effectLst/>
              <a:uLnTx/>
              <a:uFillTx/>
              <a:latin typeface="IBM Plex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631248"/>
                </a:solidFill>
                <a:latin typeface="IBM Plex Sans"/>
              </a:rPr>
              <a:t>Houston</a:t>
            </a:r>
            <a:endParaRPr kumimoji="0" lang="en-US" sz="1300" i="0" u="none" strike="noStrike" kern="1200" cap="none" spc="0" normalizeH="0" baseline="0" noProof="0" dirty="0">
              <a:ln>
                <a:noFill/>
              </a:ln>
              <a:solidFill>
                <a:srgbClr val="631248"/>
              </a:solidFill>
              <a:effectLst/>
              <a:uLnTx/>
              <a:uFillTx/>
              <a:latin typeface="IBM Plex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631248"/>
                </a:solidFill>
                <a:effectLst/>
                <a:uLnTx/>
                <a:uFillTx/>
                <a:latin typeface="IBM Plex Sans"/>
                <a:ea typeface="+mn-ea"/>
                <a:cs typeface="+mn-cs"/>
              </a:rPr>
              <a:t>T +1 713.547.2528</a:t>
            </a:r>
          </a:p>
        </p:txBody>
      </p:sp>
      <p:pic>
        <p:nvPicPr>
          <p:cNvPr id="16" name="Picture 15">
            <a:extLst>
              <a:ext uri="{FF2B5EF4-FFF2-40B4-BE49-F238E27FC236}">
                <a16:creationId xmlns:a16="http://schemas.microsoft.com/office/drawing/2014/main" id="{DDAD229D-3FE0-AD58-5EEC-7A135AEC34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201411" y="2482434"/>
            <a:ext cx="1893132" cy="1893132"/>
          </a:xfrm>
          <a:prstGeom prst="rect">
            <a:avLst/>
          </a:prstGeom>
          <a:noFill/>
        </p:spPr>
      </p:pic>
      <p:pic>
        <p:nvPicPr>
          <p:cNvPr id="3" name="Picture 2">
            <a:extLst>
              <a:ext uri="{FF2B5EF4-FFF2-40B4-BE49-F238E27FC236}">
                <a16:creationId xmlns:a16="http://schemas.microsoft.com/office/drawing/2014/main" id="{59588787-2D8C-70E1-235A-1470F6DA16C6}"/>
              </a:ext>
            </a:extLst>
          </p:cNvPr>
          <p:cNvPicPr>
            <a:picLocks noChangeAspect="1"/>
          </p:cNvPicPr>
          <p:nvPr/>
        </p:nvPicPr>
        <p:blipFill>
          <a:blip r:embed="rId5"/>
          <a:stretch>
            <a:fillRect/>
          </a:stretch>
        </p:blipFill>
        <p:spPr>
          <a:xfrm>
            <a:off x="7434076" y="2482434"/>
            <a:ext cx="1878950" cy="1893132"/>
          </a:xfrm>
          <a:prstGeom prst="rect">
            <a:avLst/>
          </a:prstGeom>
        </p:spPr>
      </p:pic>
      <p:pic>
        <p:nvPicPr>
          <p:cNvPr id="5" name="Picture 4">
            <a:extLst>
              <a:ext uri="{FF2B5EF4-FFF2-40B4-BE49-F238E27FC236}">
                <a16:creationId xmlns:a16="http://schemas.microsoft.com/office/drawing/2014/main" id="{4CAF5A49-59E8-1032-EA23-8FCFBCA31FD7}"/>
              </a:ext>
            </a:extLst>
          </p:cNvPr>
          <p:cNvPicPr>
            <a:picLocks noChangeAspect="1"/>
          </p:cNvPicPr>
          <p:nvPr/>
        </p:nvPicPr>
        <p:blipFill>
          <a:blip r:embed="rId6"/>
          <a:stretch>
            <a:fillRect/>
          </a:stretch>
        </p:blipFill>
        <p:spPr>
          <a:xfrm>
            <a:off x="10078447" y="4720324"/>
            <a:ext cx="1723028" cy="1945354"/>
          </a:xfrm>
          <a:prstGeom prst="rect">
            <a:avLst/>
          </a:prstGeom>
        </p:spPr>
      </p:pic>
      <p:sp>
        <p:nvSpPr>
          <p:cNvPr id="9" name="Rectangle 8">
            <a:extLst>
              <a:ext uri="{FF2B5EF4-FFF2-40B4-BE49-F238E27FC236}">
                <a16:creationId xmlns:a16="http://schemas.microsoft.com/office/drawing/2014/main" id="{4658EF8B-29E9-7BC0-C26A-E2E63706CDB7}"/>
              </a:ext>
            </a:extLst>
          </p:cNvPr>
          <p:cNvSpPr/>
          <p:nvPr/>
        </p:nvSpPr>
        <p:spPr>
          <a:xfrm>
            <a:off x="10191750" y="4800600"/>
            <a:ext cx="142875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D88458C-C1A9-CBFF-7BD7-E0C91407F3DF}"/>
              </a:ext>
            </a:extLst>
          </p:cNvPr>
          <p:cNvPicPr>
            <a:picLocks noChangeAspect="1"/>
          </p:cNvPicPr>
          <p:nvPr/>
        </p:nvPicPr>
        <p:blipFill>
          <a:blip r:embed="rId7"/>
          <a:stretch>
            <a:fillRect/>
          </a:stretch>
        </p:blipFill>
        <p:spPr>
          <a:xfrm>
            <a:off x="641117" y="5978556"/>
            <a:ext cx="2432515" cy="353599"/>
          </a:xfrm>
          <a:prstGeom prst="rect">
            <a:avLst/>
          </a:prstGeom>
        </p:spPr>
      </p:pic>
    </p:spTree>
    <p:extLst>
      <p:ext uri="{BB962C8B-B14F-4D97-AF65-F5344CB8AC3E}">
        <p14:creationId xmlns:p14="http://schemas.microsoft.com/office/powerpoint/2010/main" val="3995485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B27DA-B3DA-88CD-1620-64889CC6FA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47D5C64-46BA-AA62-9499-C952740C7A99}"/>
              </a:ext>
            </a:extLst>
          </p:cNvPr>
          <p:cNvSpPr/>
          <p:nvPr/>
        </p:nvSpPr>
        <p:spPr>
          <a:xfrm>
            <a:off x="0" y="0"/>
            <a:ext cx="5943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685F6-28A5-44D5-0C0B-BCD20081E4BA}"/>
              </a:ext>
            </a:extLst>
          </p:cNvPr>
          <p:cNvPicPr>
            <a:picLocks noChangeAspect="1"/>
          </p:cNvPicPr>
          <p:nvPr/>
        </p:nvPicPr>
        <p:blipFill>
          <a:blip r:embed="rId3"/>
          <a:stretch>
            <a:fillRect/>
          </a:stretch>
        </p:blipFill>
        <p:spPr>
          <a:xfrm>
            <a:off x="533400" y="120639"/>
            <a:ext cx="4876800" cy="6737361"/>
          </a:xfrm>
          <a:prstGeom prst="rect">
            <a:avLst/>
          </a:prstGeom>
        </p:spPr>
      </p:pic>
      <p:grpSp>
        <p:nvGrpSpPr>
          <p:cNvPr id="15" name="Group 14">
            <a:extLst>
              <a:ext uri="{FF2B5EF4-FFF2-40B4-BE49-F238E27FC236}">
                <a16:creationId xmlns:a16="http://schemas.microsoft.com/office/drawing/2014/main" id="{DAF6CB50-D53B-A924-939D-77C83E4E22CF}"/>
              </a:ext>
            </a:extLst>
          </p:cNvPr>
          <p:cNvGrpSpPr/>
          <p:nvPr/>
        </p:nvGrpSpPr>
        <p:grpSpPr>
          <a:xfrm>
            <a:off x="64211" y="2133599"/>
            <a:ext cx="5726989" cy="2133601"/>
            <a:chOff x="33670" y="1981200"/>
            <a:chExt cx="5726989" cy="2133601"/>
          </a:xfrm>
        </p:grpSpPr>
        <p:sp>
          <p:nvSpPr>
            <p:cNvPr id="8" name="Rectangle 7">
              <a:extLst>
                <a:ext uri="{FF2B5EF4-FFF2-40B4-BE49-F238E27FC236}">
                  <a16:creationId xmlns:a16="http://schemas.microsoft.com/office/drawing/2014/main" id="{2136F864-9EEA-C445-68F3-870D77D2090A}"/>
                </a:ext>
              </a:extLst>
            </p:cNvPr>
            <p:cNvSpPr/>
            <p:nvPr/>
          </p:nvSpPr>
          <p:spPr>
            <a:xfrm>
              <a:off x="33670" y="2420195"/>
              <a:ext cx="5681330" cy="1694606"/>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43" name="Group 42">
              <a:extLst>
                <a:ext uri="{FF2B5EF4-FFF2-40B4-BE49-F238E27FC236}">
                  <a16:creationId xmlns:a16="http://schemas.microsoft.com/office/drawing/2014/main" id="{7D955E84-1F16-B800-A475-FD163B749FF7}"/>
                </a:ext>
              </a:extLst>
            </p:cNvPr>
            <p:cNvGrpSpPr/>
            <p:nvPr/>
          </p:nvGrpSpPr>
          <p:grpSpPr>
            <a:xfrm>
              <a:off x="2604436" y="1981200"/>
              <a:ext cx="696684" cy="696684"/>
              <a:chOff x="2615067" y="3523405"/>
              <a:chExt cx="696684" cy="696684"/>
            </a:xfrm>
          </p:grpSpPr>
          <p:sp>
            <p:nvSpPr>
              <p:cNvPr id="10" name="Oval 9">
                <a:extLst>
                  <a:ext uri="{FF2B5EF4-FFF2-40B4-BE49-F238E27FC236}">
                    <a16:creationId xmlns:a16="http://schemas.microsoft.com/office/drawing/2014/main" id="{91758BF2-FF4E-4C8D-6CEE-B78079608F81}"/>
                  </a:ext>
                </a:extLst>
              </p:cNvPr>
              <p:cNvSpPr/>
              <p:nvPr/>
            </p:nvSpPr>
            <p:spPr bwMode="auto">
              <a:xfrm>
                <a:off x="2615067" y="3523405"/>
                <a:ext cx="696684" cy="696684"/>
              </a:xfrm>
              <a:prstGeom prst="ellipse">
                <a:avLst/>
              </a:prstGeom>
              <a:solidFill>
                <a:schemeClr val="bg1"/>
              </a:solidFill>
              <a:ln w="28575">
                <a:solidFill>
                  <a:schemeClr val="accent1">
                    <a:lumMod val="75000"/>
                  </a:schemeClr>
                </a:solidFill>
                <a:round/>
                <a:headEnd/>
                <a:tailEn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ea typeface="+mn-ea"/>
                  <a:cs typeface="+mn-cs"/>
                </a:endParaRPr>
              </a:p>
            </p:txBody>
          </p:sp>
          <p:pic>
            <p:nvPicPr>
              <p:cNvPr id="25" name="Graphic 24" descr="Gavel with solid fill">
                <a:extLst>
                  <a:ext uri="{FF2B5EF4-FFF2-40B4-BE49-F238E27FC236}">
                    <a16:creationId xmlns:a16="http://schemas.microsoft.com/office/drawing/2014/main" id="{638FB08B-716F-88E3-C663-F44A30875D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77631" y="3599605"/>
                <a:ext cx="533400" cy="533400"/>
              </a:xfrm>
              <a:prstGeom prst="rect">
                <a:avLst/>
              </a:prstGeom>
            </p:spPr>
          </p:pic>
        </p:grpSp>
        <p:grpSp>
          <p:nvGrpSpPr>
            <p:cNvPr id="4" name="Group 3">
              <a:extLst>
                <a:ext uri="{FF2B5EF4-FFF2-40B4-BE49-F238E27FC236}">
                  <a16:creationId xmlns:a16="http://schemas.microsoft.com/office/drawing/2014/main" id="{4BC66EAC-32C8-B55C-C8AA-374869174545}"/>
                </a:ext>
              </a:extLst>
            </p:cNvPr>
            <p:cNvGrpSpPr/>
            <p:nvPr/>
          </p:nvGrpSpPr>
          <p:grpSpPr>
            <a:xfrm>
              <a:off x="319916" y="2851999"/>
              <a:ext cx="5440743" cy="830997"/>
              <a:chOff x="319916" y="4716239"/>
              <a:chExt cx="5440743" cy="830997"/>
            </a:xfrm>
          </p:grpSpPr>
          <p:grpSp>
            <p:nvGrpSpPr>
              <p:cNvPr id="5" name="Group 4">
                <a:extLst>
                  <a:ext uri="{FF2B5EF4-FFF2-40B4-BE49-F238E27FC236}">
                    <a16:creationId xmlns:a16="http://schemas.microsoft.com/office/drawing/2014/main" id="{75BABCE7-3804-2759-1930-9D5F1759A359}"/>
                  </a:ext>
                </a:extLst>
              </p:cNvPr>
              <p:cNvGrpSpPr/>
              <p:nvPr/>
            </p:nvGrpSpPr>
            <p:grpSpPr>
              <a:xfrm>
                <a:off x="319916" y="4836040"/>
                <a:ext cx="2499484" cy="640630"/>
                <a:chOff x="685799" y="2457710"/>
                <a:chExt cx="2499484" cy="640630"/>
              </a:xfrm>
            </p:grpSpPr>
            <p:sp>
              <p:nvSpPr>
                <p:cNvPr id="13" name="Inhaltsplatzhalter 4">
                  <a:extLst>
                    <a:ext uri="{FF2B5EF4-FFF2-40B4-BE49-F238E27FC236}">
                      <a16:creationId xmlns:a16="http://schemas.microsoft.com/office/drawing/2014/main" id="{23E771BB-6F27-628A-1C71-C116B9AD96D2}"/>
                    </a:ext>
                  </a:extLst>
                </p:cNvPr>
                <p:cNvSpPr txBox="1">
                  <a:spLocks/>
                </p:cNvSpPr>
                <p:nvPr/>
              </p:nvSpPr>
              <p:spPr>
                <a:xfrm>
                  <a:off x="838200" y="2574670"/>
                  <a:ext cx="2347083" cy="523670"/>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98563" marR="0" lvl="0" indent="-1198563" algn="l" defTabSz="914127" rtl="0" eaLnBrk="1" fontAlgn="auto" latinLnBrk="0" hangingPunct="1">
                    <a:lnSpc>
                      <a:spcPts val="1400"/>
                    </a:lnSpc>
                    <a:spcBef>
                      <a:spcPts val="0"/>
                    </a:spcBef>
                    <a:spcAft>
                      <a:spcPts val="1000"/>
                    </a:spcAft>
                    <a:buClrTx/>
                    <a:buSzTx/>
                    <a:buFont typeface="Wingdings" panose="05000000000000000000" pitchFamily="2" charset="2"/>
                    <a:buNone/>
                    <a:tabLst>
                      <a:tab pos="1198563" algn="l"/>
                    </a:tabLst>
                    <a:defRPr/>
                  </a:pPr>
                  <a:r>
                    <a:rPr kumimoji="0" lang="en-US" sz="2400" b="1" i="0" u="none" strike="noStrike" kern="1200" cap="none" spc="0" normalizeH="0" baseline="0" noProof="0" dirty="0">
                      <a:ln>
                        <a:noFill/>
                      </a:ln>
                      <a:solidFill>
                        <a:prstClr val="white"/>
                      </a:solidFill>
                      <a:effectLst/>
                      <a:uLnTx/>
                      <a:uFillTx/>
                      <a:latin typeface="+mn-lt"/>
                      <a:ea typeface="+mn-ea"/>
                      <a:cs typeface="Calibri" panose="020F0502020204030204" pitchFamily="34" charset="0"/>
                    </a:rPr>
                    <a:t>Concurring</a:t>
                  </a:r>
                </a:p>
                <a:p>
                  <a:pPr marL="1198563" marR="0" lvl="0" indent="-1198563" algn="l" defTabSz="914127" rtl="0" eaLnBrk="1" fontAlgn="auto" latinLnBrk="0" hangingPunct="1">
                    <a:lnSpc>
                      <a:spcPts val="1400"/>
                    </a:lnSpc>
                    <a:spcBef>
                      <a:spcPts val="0"/>
                    </a:spcBef>
                    <a:spcAft>
                      <a:spcPts val="1000"/>
                    </a:spcAft>
                    <a:buClrTx/>
                    <a:buSzTx/>
                    <a:buFont typeface="Wingdings" panose="05000000000000000000" pitchFamily="2" charset="2"/>
                    <a:buNone/>
                    <a:tabLst>
                      <a:tab pos="1198563" algn="l"/>
                    </a:tabLst>
                    <a:defRPr/>
                  </a:pPr>
                  <a:r>
                    <a:rPr kumimoji="0" lang="en-US" sz="2400" b="1" i="0" u="none" strike="noStrike" kern="1200" cap="none" spc="0" normalizeH="0" baseline="0" noProof="0" dirty="0">
                      <a:ln>
                        <a:noFill/>
                      </a:ln>
                      <a:solidFill>
                        <a:prstClr val="white"/>
                      </a:solidFill>
                      <a:effectLst/>
                      <a:uLnTx/>
                      <a:uFillTx/>
                      <a:latin typeface="+mn-lt"/>
                      <a:ea typeface="+mn-ea"/>
                      <a:cs typeface="Calibri" panose="020F0502020204030204" pitchFamily="34" charset="0"/>
                    </a:rPr>
                    <a:t>Opinion 1</a:t>
                  </a:r>
                  <a:endParaRPr kumimoji="0" lang="en-US" sz="1800" b="1" i="0" u="none" strike="noStrike" kern="1200" cap="none" spc="0" normalizeH="0" baseline="0" noProof="0" dirty="0">
                    <a:ln>
                      <a:noFill/>
                    </a:ln>
                    <a:solidFill>
                      <a:prstClr val="white"/>
                    </a:solidFill>
                    <a:effectLst/>
                    <a:uLnTx/>
                    <a:uFillTx/>
                    <a:latin typeface="+mn-lt"/>
                    <a:ea typeface="+mn-ea"/>
                    <a:cs typeface="Calibri" panose="020F0502020204030204" pitchFamily="34" charset="0"/>
                  </a:endParaRPr>
                </a:p>
              </p:txBody>
            </p:sp>
            <p:sp>
              <p:nvSpPr>
                <p:cNvPr id="14" name="Rectangle 13">
                  <a:extLst>
                    <a:ext uri="{FF2B5EF4-FFF2-40B4-BE49-F238E27FC236}">
                      <a16:creationId xmlns:a16="http://schemas.microsoft.com/office/drawing/2014/main" id="{D3FDCF48-C7D0-DA98-E6E1-C63C0AC4BCAE}"/>
                    </a:ext>
                  </a:extLst>
                </p:cNvPr>
                <p:cNvSpPr/>
                <p:nvPr/>
              </p:nvSpPr>
              <p:spPr bwMode="auto">
                <a:xfrm>
                  <a:off x="685799" y="2457710"/>
                  <a:ext cx="61084" cy="630164"/>
                </a:xfrm>
                <a:prstGeom prst="rect">
                  <a:avLst/>
                </a:prstGeom>
                <a:solidFill>
                  <a:srgbClr val="900000"/>
                </a:solidFill>
                <a:ln w="9525">
                  <a:solidFill>
                    <a:srgbClr val="900000"/>
                  </a:solid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i="0" u="none" strike="noStrike" kern="1200" cap="none" spc="0" normalizeH="0" baseline="0" noProof="0">
                    <a:ln>
                      <a:noFill/>
                    </a:ln>
                    <a:solidFill>
                      <a:srgbClr val="4A66AC"/>
                    </a:solidFill>
                    <a:effectLst/>
                    <a:uLnTx/>
                    <a:uFillTx/>
                    <a:ea typeface="+mn-ea"/>
                    <a:cs typeface="Calibri" panose="020F0502020204030204" pitchFamily="34" charset="0"/>
                  </a:endParaRPr>
                </a:p>
              </p:txBody>
            </p:sp>
          </p:grpSp>
          <p:sp>
            <p:nvSpPr>
              <p:cNvPr id="12" name="TextBox 11">
                <a:extLst>
                  <a:ext uri="{FF2B5EF4-FFF2-40B4-BE49-F238E27FC236}">
                    <a16:creationId xmlns:a16="http://schemas.microsoft.com/office/drawing/2014/main" id="{5130E67D-394F-72A3-653F-3BF14C32FF0C}"/>
                  </a:ext>
                </a:extLst>
              </p:cNvPr>
              <p:cNvSpPr txBox="1"/>
              <p:nvPr/>
            </p:nvSpPr>
            <p:spPr>
              <a:xfrm>
                <a:off x="2255459" y="4716239"/>
                <a:ext cx="3505200" cy="830997"/>
              </a:xfrm>
              <a:prstGeom prst="rect">
                <a:avLst/>
              </a:prstGeom>
              <a:noFill/>
            </p:spPr>
            <p:txBody>
              <a:bodyPr wrap="square">
                <a:spAutoFit/>
              </a:bodyPr>
              <a:lstStyle/>
              <a:p>
                <a:r>
                  <a:rPr kumimoji="0" lang="en-US" sz="2400" i="0" u="none" strike="noStrike" kern="1200" cap="none" spc="0" normalizeH="0" baseline="0" noProof="0" dirty="0">
                    <a:ln>
                      <a:noFill/>
                    </a:ln>
                    <a:solidFill>
                      <a:prstClr val="white"/>
                    </a:solidFill>
                    <a:effectLst/>
                    <a:uLnTx/>
                    <a:uFillTx/>
                    <a:ea typeface="+mn-ea"/>
                    <a:cs typeface="Calibri" panose="020F0502020204030204" pitchFamily="34" charset="0"/>
                  </a:rPr>
                  <a:t>Justices Devine (author), Boyd</a:t>
                </a:r>
              </a:p>
            </p:txBody>
          </p:sp>
        </p:grpSp>
      </p:grpSp>
      <p:sp>
        <p:nvSpPr>
          <p:cNvPr id="16" name="Rectangle 15">
            <a:extLst>
              <a:ext uri="{FF2B5EF4-FFF2-40B4-BE49-F238E27FC236}">
                <a16:creationId xmlns:a16="http://schemas.microsoft.com/office/drawing/2014/main" id="{65E85F32-C416-93EB-C783-A033A8C3A4DB}"/>
              </a:ext>
            </a:extLst>
          </p:cNvPr>
          <p:cNvSpPr/>
          <p:nvPr/>
        </p:nvSpPr>
        <p:spPr>
          <a:xfrm>
            <a:off x="5867400" y="0"/>
            <a:ext cx="6333460" cy="6858000"/>
          </a:xfrm>
          <a:prstGeom prst="rect">
            <a:avLst/>
          </a:pr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a:extLst>
              <a:ext uri="{FF2B5EF4-FFF2-40B4-BE49-F238E27FC236}">
                <a16:creationId xmlns:a16="http://schemas.microsoft.com/office/drawing/2014/main" id="{0ABDD2EC-0DFD-8852-EDE2-D1E73FA6377C}"/>
              </a:ext>
            </a:extLst>
          </p:cNvPr>
          <p:cNvGrpSpPr/>
          <p:nvPr/>
        </p:nvGrpSpPr>
        <p:grpSpPr>
          <a:xfrm>
            <a:off x="5871830" y="0"/>
            <a:ext cx="6324600" cy="1600200"/>
            <a:chOff x="5867400" y="0"/>
            <a:chExt cx="6324600" cy="1600200"/>
          </a:xfrm>
          <a:effectLst/>
        </p:grpSpPr>
        <p:sp>
          <p:nvSpPr>
            <p:cNvPr id="17" name="Arrow: Pentagon 16">
              <a:extLst>
                <a:ext uri="{FF2B5EF4-FFF2-40B4-BE49-F238E27FC236}">
                  <a16:creationId xmlns:a16="http://schemas.microsoft.com/office/drawing/2014/main" id="{77655853-9511-007D-E24D-1609168CE417}"/>
                </a:ext>
              </a:extLst>
            </p:cNvPr>
            <p:cNvSpPr/>
            <p:nvPr/>
          </p:nvSpPr>
          <p:spPr>
            <a:xfrm rot="5400000">
              <a:off x="8229600" y="-2362200"/>
              <a:ext cx="1600200" cy="6324600"/>
            </a:xfrm>
            <a:prstGeom prst="homePlate">
              <a:avLst>
                <a:gd name="adj" fmla="val 32286"/>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9887A0B-799A-66EF-2B46-FDACA5880D65}"/>
                </a:ext>
              </a:extLst>
            </p:cNvPr>
            <p:cNvSpPr txBox="1"/>
            <p:nvPr/>
          </p:nvSpPr>
          <p:spPr>
            <a:xfrm>
              <a:off x="6157285" y="65782"/>
              <a:ext cx="5867400" cy="1077218"/>
            </a:xfrm>
            <a:prstGeom prst="rect">
              <a:avLst/>
            </a:prstGeom>
            <a:noFill/>
          </p:spPr>
          <p:txBody>
            <a:bodyPr wrap="square" rtlCol="0">
              <a:spAutoFit/>
            </a:bodyPr>
            <a:lstStyle/>
            <a:p>
              <a:pPr marR="0" algn="ctr">
                <a:spcBef>
                  <a:spcPts val="0"/>
                </a:spcBef>
                <a:spcAft>
                  <a:spcPts val="0"/>
                </a:spcAft>
              </a:pP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Themes of the </a:t>
              </a:r>
              <a:b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b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Devine-Boyd Dissent</a:t>
              </a:r>
            </a:p>
          </p:txBody>
        </p:sp>
      </p:grpSp>
      <p:grpSp>
        <p:nvGrpSpPr>
          <p:cNvPr id="34" name="Group 33">
            <a:extLst>
              <a:ext uri="{FF2B5EF4-FFF2-40B4-BE49-F238E27FC236}">
                <a16:creationId xmlns:a16="http://schemas.microsoft.com/office/drawing/2014/main" id="{51E9F8C1-BC14-C5BA-969A-98D48F3251C4}"/>
              </a:ext>
            </a:extLst>
          </p:cNvPr>
          <p:cNvGrpSpPr/>
          <p:nvPr/>
        </p:nvGrpSpPr>
        <p:grpSpPr>
          <a:xfrm>
            <a:off x="6096000" y="1905000"/>
            <a:ext cx="5867400" cy="1815882"/>
            <a:chOff x="6096000" y="1905000"/>
            <a:chExt cx="5867400" cy="1815882"/>
          </a:xfrm>
        </p:grpSpPr>
        <p:sp>
          <p:nvSpPr>
            <p:cNvPr id="20" name="TextBox 19">
              <a:extLst>
                <a:ext uri="{FF2B5EF4-FFF2-40B4-BE49-F238E27FC236}">
                  <a16:creationId xmlns:a16="http://schemas.microsoft.com/office/drawing/2014/main" id="{5C70C962-FAEF-34BA-98FB-8A68E88F30C3}"/>
                </a:ext>
              </a:extLst>
            </p:cNvPr>
            <p:cNvSpPr txBox="1"/>
            <p:nvPr/>
          </p:nvSpPr>
          <p:spPr>
            <a:xfrm>
              <a:off x="7086600" y="1905000"/>
              <a:ext cx="4876800" cy="1815882"/>
            </a:xfrm>
            <a:prstGeom prst="rect">
              <a:avLst/>
            </a:prstGeom>
            <a:noFill/>
          </p:spPr>
          <p:txBody>
            <a:bodyPr wrap="square" rtlCol="0">
              <a:spAutoFit/>
            </a:bodyPr>
            <a:lstStyle/>
            <a:p>
              <a:pPr marR="0">
                <a:spcBef>
                  <a:spcPts val="0"/>
                </a:spcBef>
                <a:spcAft>
                  <a:spcPts val="0"/>
                </a:spcAft>
              </a:pPr>
              <a:r>
                <a:rPr lang="en-US" sz="2800" kern="100" dirty="0">
                  <a:solidFill>
                    <a:schemeClr val="bg1"/>
                  </a:solidFill>
                  <a:effectLst/>
                  <a:ea typeface="Times New Roman" panose="02020603050405020304" pitchFamily="18" charset="0"/>
                  <a:cs typeface="Calibri" panose="020F0502020204030204" pitchFamily="34" charset="0"/>
                </a:rPr>
                <a:t>Non-economic damages traditionally have been, and should be, left to the discretion of the jury.</a:t>
              </a:r>
            </a:p>
          </p:txBody>
        </p:sp>
        <p:pic>
          <p:nvPicPr>
            <p:cNvPr id="31" name="Picture 1" descr="C:\Users\rgreen\AppData\Local\Microsoft\Windows\Temporary Internet Files\Content.IE5\JCAMGJEY\MC900432601[1].png">
              <a:extLst>
                <a:ext uri="{FF2B5EF4-FFF2-40B4-BE49-F238E27FC236}">
                  <a16:creationId xmlns:a16="http://schemas.microsoft.com/office/drawing/2014/main" id="{AA519D97-99D9-9C70-E73E-2A543B2459E5}"/>
                </a:ext>
              </a:extLst>
            </p:cNvPr>
            <p:cNvPicPr>
              <a:picLocks noChangeAspect="1" noChangeArrowheads="1"/>
            </p:cNvPicPr>
            <p:nvPr/>
          </p:nvPicPr>
          <p:blipFill>
            <a:blip r:embed="rId6" cstate="print"/>
            <a:srcRect/>
            <a:stretch>
              <a:fillRect/>
            </a:stretch>
          </p:blipFill>
          <p:spPr bwMode="auto">
            <a:xfrm>
              <a:off x="6096000" y="1981200"/>
              <a:ext cx="838200" cy="838200"/>
            </a:xfrm>
            <a:prstGeom prst="rect">
              <a:avLst/>
            </a:prstGeom>
            <a:noFill/>
          </p:spPr>
        </p:pic>
      </p:grpSp>
      <p:grpSp>
        <p:nvGrpSpPr>
          <p:cNvPr id="35" name="Group 34">
            <a:extLst>
              <a:ext uri="{FF2B5EF4-FFF2-40B4-BE49-F238E27FC236}">
                <a16:creationId xmlns:a16="http://schemas.microsoft.com/office/drawing/2014/main" id="{A5333B71-2C49-C0D2-C335-297113AD89BC}"/>
              </a:ext>
            </a:extLst>
          </p:cNvPr>
          <p:cNvGrpSpPr/>
          <p:nvPr/>
        </p:nvGrpSpPr>
        <p:grpSpPr>
          <a:xfrm>
            <a:off x="6096000" y="4267200"/>
            <a:ext cx="5867400" cy="1384995"/>
            <a:chOff x="6096000" y="4267200"/>
            <a:chExt cx="5867400" cy="1384995"/>
          </a:xfrm>
        </p:grpSpPr>
        <p:sp>
          <p:nvSpPr>
            <p:cNvPr id="23" name="TextBox 22">
              <a:extLst>
                <a:ext uri="{FF2B5EF4-FFF2-40B4-BE49-F238E27FC236}">
                  <a16:creationId xmlns:a16="http://schemas.microsoft.com/office/drawing/2014/main" id="{451B2A04-9344-13AD-81F7-BF5602ABC24A}"/>
                </a:ext>
              </a:extLst>
            </p:cNvPr>
            <p:cNvSpPr txBox="1"/>
            <p:nvPr/>
          </p:nvSpPr>
          <p:spPr>
            <a:xfrm>
              <a:off x="7086600" y="4267200"/>
              <a:ext cx="4876800" cy="1384995"/>
            </a:xfrm>
            <a:prstGeom prst="rect">
              <a:avLst/>
            </a:prstGeom>
            <a:noFill/>
          </p:spPr>
          <p:txBody>
            <a:bodyPr wrap="square" rtlCol="0">
              <a:spAutoFit/>
            </a:bodyPr>
            <a:lstStyle/>
            <a:p>
              <a:pPr marR="0">
                <a:spcBef>
                  <a:spcPts val="0"/>
                </a:spcBef>
                <a:spcAft>
                  <a:spcPts val="0"/>
                </a:spcAft>
              </a:pPr>
              <a:r>
                <a:rPr lang="en-US" sz="2800" kern="100" dirty="0">
                  <a:solidFill>
                    <a:schemeClr val="bg1"/>
                  </a:solidFill>
                  <a:ea typeface="Times New Roman" panose="02020603050405020304" pitchFamily="18" charset="0"/>
                  <a:cs typeface="Calibri" panose="020F0502020204030204" pitchFamily="34" charset="0"/>
                </a:rPr>
                <a:t>Plurality erects an impossible barrier because noneconomic damages cannot be quantified. </a:t>
              </a:r>
            </a:p>
          </p:txBody>
        </p:sp>
        <p:pic>
          <p:nvPicPr>
            <p:cNvPr id="33" name="Picture 1" descr="C:\Users\rgreen\AppData\Local\Microsoft\Windows\Temporary Internet Files\Content.IE5\JCAMGJEY\MC900432601[1].png">
              <a:extLst>
                <a:ext uri="{FF2B5EF4-FFF2-40B4-BE49-F238E27FC236}">
                  <a16:creationId xmlns:a16="http://schemas.microsoft.com/office/drawing/2014/main" id="{C153D7B0-B557-E135-5400-00BDFA971298}"/>
                </a:ext>
              </a:extLst>
            </p:cNvPr>
            <p:cNvPicPr>
              <a:picLocks noChangeAspect="1" noChangeArrowheads="1"/>
            </p:cNvPicPr>
            <p:nvPr/>
          </p:nvPicPr>
          <p:blipFill>
            <a:blip r:embed="rId6" cstate="print"/>
            <a:srcRect/>
            <a:stretch>
              <a:fillRect/>
            </a:stretch>
          </p:blipFill>
          <p:spPr bwMode="auto">
            <a:xfrm>
              <a:off x="6096000" y="4343400"/>
              <a:ext cx="838200" cy="838200"/>
            </a:xfrm>
            <a:prstGeom prst="rect">
              <a:avLst/>
            </a:prstGeom>
            <a:noFill/>
          </p:spPr>
        </p:pic>
      </p:grpSp>
    </p:spTree>
    <p:extLst>
      <p:ext uri="{BB962C8B-B14F-4D97-AF65-F5344CB8AC3E}">
        <p14:creationId xmlns:p14="http://schemas.microsoft.com/office/powerpoint/2010/main" val="3090682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7259-1E60-B6FF-F5A5-0BEC91112AA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5549A12-EE1A-7B85-9A68-85924DA36E43}"/>
              </a:ext>
            </a:extLst>
          </p:cNvPr>
          <p:cNvSpPr>
            <a:spLocks noGrp="1"/>
          </p:cNvSpPr>
          <p:nvPr>
            <p:ph type="title"/>
          </p:nvPr>
        </p:nvSpPr>
        <p:spPr/>
        <p:txBody>
          <a:bodyPr anchor="ctr">
            <a:normAutofit/>
          </a:bodyPr>
          <a:lstStyle/>
          <a:p>
            <a:pPr algn="ctr"/>
            <a:r>
              <a:rPr lang="en-US" dirty="0"/>
              <a:t>Core </a:t>
            </a:r>
            <a:r>
              <a:rPr lang="en-US" i="1" dirty="0"/>
              <a:t>Gregory</a:t>
            </a:r>
            <a:r>
              <a:rPr lang="en-US" dirty="0"/>
              <a:t> Plurality Principles</a:t>
            </a:r>
            <a:endParaRPr lang="en-US" b="1" dirty="0"/>
          </a:p>
        </p:txBody>
      </p:sp>
      <p:sp>
        <p:nvSpPr>
          <p:cNvPr id="5" name="TextBox 4">
            <a:extLst>
              <a:ext uri="{FF2B5EF4-FFF2-40B4-BE49-F238E27FC236}">
                <a16:creationId xmlns:a16="http://schemas.microsoft.com/office/drawing/2014/main" id="{F08F7656-97CF-CD7C-351A-1C3342FC2A89}"/>
              </a:ext>
            </a:extLst>
          </p:cNvPr>
          <p:cNvSpPr txBox="1"/>
          <p:nvPr/>
        </p:nvSpPr>
        <p:spPr>
          <a:xfrm>
            <a:off x="8105821" y="6355280"/>
            <a:ext cx="2193590" cy="307777"/>
          </a:xfrm>
          <a:prstGeom prst="rect">
            <a:avLst/>
          </a:prstGeom>
          <a:noFill/>
        </p:spPr>
        <p:txBody>
          <a:bodyPr wrap="square" rtlCol="0">
            <a:spAutoFit/>
          </a:bodyPr>
          <a:lstStyle/>
          <a:p>
            <a:r>
              <a:rPr lang="en-US" sz="1400" b="1" dirty="0">
                <a:solidFill>
                  <a:schemeClr val="bg1"/>
                </a:solidFill>
              </a:rPr>
              <a:t>DIVERITY &amp; INCLUSION</a:t>
            </a:r>
          </a:p>
        </p:txBody>
      </p:sp>
      <p:graphicFrame>
        <p:nvGraphicFramePr>
          <p:cNvPr id="10" name="Rectangle 3">
            <a:extLst>
              <a:ext uri="{FF2B5EF4-FFF2-40B4-BE49-F238E27FC236}">
                <a16:creationId xmlns:a16="http://schemas.microsoft.com/office/drawing/2014/main" id="{4DE2ABF6-3BB2-E1AD-B8BF-F71E8ADFDCD9}"/>
              </a:ext>
            </a:extLst>
          </p:cNvPr>
          <p:cNvGraphicFramePr>
            <a:graphicFrameLocks noGrp="1"/>
          </p:cNvGraphicFramePr>
          <p:nvPr>
            <p:ph idx="1"/>
            <p:extLst>
              <p:ext uri="{D42A27DB-BD31-4B8C-83A1-F6EECF244321}">
                <p14:modId xmlns:p14="http://schemas.microsoft.com/office/powerpoint/2010/main" val="2700621700"/>
              </p:ext>
            </p:extLst>
          </p:nvPr>
        </p:nvGraphicFramePr>
        <p:xfrm>
          <a:off x="1152509" y="2489200"/>
          <a:ext cx="8460347" cy="353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3442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9A2046-A26F-2FD6-A33E-12673AC1F47B}"/>
              </a:ext>
            </a:extLst>
          </p:cNvPr>
          <p:cNvSpPr>
            <a:spLocks noGrp="1"/>
          </p:cNvSpPr>
          <p:nvPr>
            <p:ph idx="1"/>
          </p:nvPr>
        </p:nvSpPr>
        <p:spPr>
          <a:xfrm>
            <a:off x="1495424" y="2428874"/>
            <a:ext cx="9039225" cy="3629026"/>
          </a:xfrm>
        </p:spPr>
        <p:txBody>
          <a:bodyPr>
            <a:noAutofit/>
          </a:bodyPr>
          <a:lstStyle/>
          <a:p>
            <a:pPr>
              <a:spcAft>
                <a:spcPts val="1200"/>
              </a:spcAft>
            </a:pPr>
            <a:r>
              <a:rPr lang="en-US" sz="2200" b="1" dirty="0">
                <a:solidFill>
                  <a:srgbClr val="404040"/>
                </a:solidFill>
                <a:effectLst/>
                <a:ea typeface="Calibri" panose="020F0502020204030204" pitchFamily="34" charset="0"/>
                <a:cs typeface="Times New Roman" panose="02020603050405020304" pitchFamily="18" charset="0"/>
              </a:rPr>
              <a:t>Yes</a:t>
            </a:r>
          </a:p>
          <a:p>
            <a:pPr lvl="1">
              <a:spcAft>
                <a:spcPts val="1200"/>
              </a:spcAft>
            </a:pPr>
            <a:r>
              <a:rPr lang="en-US" sz="1800" i="1" dirty="0">
                <a:solidFill>
                  <a:srgbClr val="404040"/>
                </a:solidFill>
                <a:effectLst/>
                <a:ea typeface="Calibri" panose="020F0502020204030204" pitchFamily="34" charset="0"/>
                <a:cs typeface="Times New Roman" panose="02020603050405020304" pitchFamily="18" charset="0"/>
              </a:rPr>
              <a:t>Team Indus. Services, Inc. v. Most</a:t>
            </a:r>
            <a:r>
              <a:rPr lang="en-US" sz="1800" dirty="0">
                <a:solidFill>
                  <a:srgbClr val="404040"/>
                </a:solidFill>
                <a:effectLst/>
                <a:ea typeface="Calibri" panose="020F0502020204030204" pitchFamily="34" charset="0"/>
                <a:cs typeface="Times New Roman" panose="02020603050405020304" pitchFamily="18" charset="0"/>
              </a:rPr>
              <a:t>, 711 S.W.3d 31 (TA1 2024, no pet.)</a:t>
            </a:r>
          </a:p>
          <a:p>
            <a:pPr>
              <a:spcAft>
                <a:spcPts val="1200"/>
              </a:spcAft>
            </a:pPr>
            <a:r>
              <a:rPr lang="en-US" sz="2200" b="1" dirty="0">
                <a:solidFill>
                  <a:srgbClr val="404040"/>
                </a:solidFill>
                <a:effectLst/>
                <a:ea typeface="Calibri" panose="020F0502020204030204" pitchFamily="34" charset="0"/>
                <a:cs typeface="Times New Roman" panose="02020603050405020304" pitchFamily="18" charset="0"/>
              </a:rPr>
              <a:t>N</a:t>
            </a:r>
            <a:r>
              <a:rPr lang="en-US" sz="2200" b="1" dirty="0">
                <a:solidFill>
                  <a:srgbClr val="404040"/>
                </a:solidFill>
                <a:ea typeface="Calibri" panose="020F0502020204030204" pitchFamily="34" charset="0"/>
                <a:cs typeface="Times New Roman" panose="02020603050405020304" pitchFamily="18" charset="0"/>
              </a:rPr>
              <a:t>o</a:t>
            </a:r>
          </a:p>
          <a:p>
            <a:pPr lvl="1">
              <a:spcAft>
                <a:spcPts val="1200"/>
              </a:spcAft>
            </a:pPr>
            <a:r>
              <a:rPr lang="en-US" sz="1800" i="1" dirty="0">
                <a:solidFill>
                  <a:srgbClr val="404040"/>
                </a:solidFill>
                <a:ea typeface="Calibri" panose="020F0502020204030204" pitchFamily="34" charset="0"/>
                <a:cs typeface="Times New Roman" panose="02020603050405020304" pitchFamily="18" charset="0"/>
              </a:rPr>
              <a:t>Kelly Custom Homes, LLC v. Hopper</a:t>
            </a:r>
            <a:r>
              <a:rPr lang="en-US" sz="1800" dirty="0">
                <a:solidFill>
                  <a:srgbClr val="404040"/>
                </a:solidFill>
                <a:ea typeface="Calibri" panose="020F0502020204030204" pitchFamily="34" charset="0"/>
                <a:cs typeface="Times New Roman" panose="02020603050405020304" pitchFamily="18" charset="0"/>
              </a:rPr>
              <a:t>, 2024 WL 3765393 (TA14 2024, pet. denied)</a:t>
            </a:r>
          </a:p>
          <a:p>
            <a:pPr lvl="1">
              <a:spcAft>
                <a:spcPts val="1200"/>
              </a:spcAft>
            </a:pPr>
            <a:r>
              <a:rPr lang="en-US" sz="1800" i="1" dirty="0">
                <a:solidFill>
                  <a:srgbClr val="404040"/>
                </a:solidFill>
                <a:ea typeface="Calibri" panose="020F0502020204030204" pitchFamily="34" charset="0"/>
                <a:cs typeface="Times New Roman" panose="02020603050405020304" pitchFamily="18" charset="0"/>
              </a:rPr>
              <a:t>Garza v. Escamilla</a:t>
            </a:r>
            <a:r>
              <a:rPr lang="en-US" sz="1800" dirty="0">
                <a:solidFill>
                  <a:srgbClr val="404040"/>
                </a:solidFill>
                <a:ea typeface="Calibri" panose="020F0502020204030204" pitchFamily="34" charset="0"/>
                <a:cs typeface="Times New Roman" panose="02020603050405020304" pitchFamily="18" charset="0"/>
              </a:rPr>
              <a:t>, 712 S.W.3d 718 (TA14 2025, no pet.)</a:t>
            </a:r>
          </a:p>
          <a:p>
            <a:pPr lvl="1">
              <a:spcAft>
                <a:spcPts val="1200"/>
              </a:spcAft>
            </a:pPr>
            <a:r>
              <a:rPr lang="en-US" sz="1800" i="1" dirty="0">
                <a:solidFill>
                  <a:srgbClr val="404040"/>
                </a:solidFill>
                <a:ea typeface="Calibri" panose="020F0502020204030204" pitchFamily="34" charset="0"/>
                <a:cs typeface="Times New Roman" panose="02020603050405020304" pitchFamily="18" charset="0"/>
              </a:rPr>
              <a:t>Landry v. Curri</a:t>
            </a:r>
            <a:r>
              <a:rPr lang="en-US" sz="1800" dirty="0">
                <a:solidFill>
                  <a:srgbClr val="404040"/>
                </a:solidFill>
                <a:ea typeface="Calibri" panose="020F0502020204030204" pitchFamily="34" charset="0"/>
                <a:cs typeface="Times New Roman" panose="02020603050405020304" pitchFamily="18" charset="0"/>
              </a:rPr>
              <a:t>e, 2026 WL 249020</a:t>
            </a:r>
            <a:r>
              <a:rPr lang="en-US" sz="1800" i="1" dirty="0">
                <a:solidFill>
                  <a:srgbClr val="404040"/>
                </a:solidFill>
                <a:ea typeface="Calibri" panose="020F0502020204030204" pitchFamily="34" charset="0"/>
                <a:cs typeface="Times New Roman" panose="02020603050405020304" pitchFamily="18" charset="0"/>
              </a:rPr>
              <a:t> </a:t>
            </a:r>
            <a:r>
              <a:rPr lang="en-US" sz="1800" dirty="0">
                <a:solidFill>
                  <a:srgbClr val="404040"/>
                </a:solidFill>
                <a:ea typeface="Calibri" panose="020F0502020204030204" pitchFamily="34" charset="0"/>
                <a:cs typeface="Times New Roman" panose="02020603050405020304" pitchFamily="18" charset="0"/>
              </a:rPr>
              <a:t>(Waco 2026, no pet. h.)</a:t>
            </a:r>
          </a:p>
          <a:p>
            <a:pPr>
              <a:spcAft>
                <a:spcPts val="1200"/>
              </a:spcAft>
            </a:pPr>
            <a:endParaRPr lang="en-US" sz="2200" b="1" dirty="0">
              <a:solidFill>
                <a:srgbClr val="404040"/>
              </a:solidFill>
              <a:ea typeface="Calibri" panose="020F0502020204030204" pitchFamily="34" charset="0"/>
              <a:cs typeface="Times New Roman" panose="02020603050405020304" pitchFamily="18" charset="0"/>
            </a:endParaRPr>
          </a:p>
          <a:p>
            <a:pPr lvl="1">
              <a:spcAft>
                <a:spcPts val="1200"/>
              </a:spcAft>
            </a:pPr>
            <a:endParaRPr lang="en-US" sz="1800" dirty="0">
              <a:solidFill>
                <a:srgbClr val="404040"/>
              </a:solidFill>
              <a:effectLst/>
              <a:ea typeface="Calibri" panose="020F0502020204030204" pitchFamily="34" charset="0"/>
            </a:endParaRPr>
          </a:p>
        </p:txBody>
      </p:sp>
      <p:sp>
        <p:nvSpPr>
          <p:cNvPr id="5" name="Title 4">
            <a:extLst>
              <a:ext uri="{FF2B5EF4-FFF2-40B4-BE49-F238E27FC236}">
                <a16:creationId xmlns:a16="http://schemas.microsoft.com/office/drawing/2014/main" id="{3EAFAC13-9AA5-BFA4-F7F0-E192969725E9}"/>
              </a:ext>
            </a:extLst>
          </p:cNvPr>
          <p:cNvSpPr>
            <a:spLocks noGrp="1"/>
          </p:cNvSpPr>
          <p:nvPr>
            <p:ph type="title"/>
          </p:nvPr>
        </p:nvSpPr>
        <p:spPr>
          <a:xfrm>
            <a:off x="1154628" y="927099"/>
            <a:ext cx="8456098" cy="777876"/>
          </a:xfrm>
        </p:spPr>
        <p:txBody>
          <a:bodyPr/>
          <a:lstStyle/>
          <a:p>
            <a:r>
              <a:rPr lang="en-US" sz="2800" dirty="0"/>
              <a:t>Is </a:t>
            </a:r>
            <a:r>
              <a:rPr lang="en-US" sz="2800" i="1" dirty="0"/>
              <a:t>Gregory’s </a:t>
            </a:r>
            <a:r>
              <a:rPr lang="en-US" sz="2800" dirty="0"/>
              <a:t>“Rational Connection” Ruling binding? </a:t>
            </a:r>
          </a:p>
        </p:txBody>
      </p:sp>
    </p:spTree>
    <p:extLst>
      <p:ext uri="{BB962C8B-B14F-4D97-AF65-F5344CB8AC3E}">
        <p14:creationId xmlns:p14="http://schemas.microsoft.com/office/powerpoint/2010/main" val="39233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F12744-7105-53D8-0EFE-413BC195E709}"/>
              </a:ext>
            </a:extLst>
          </p:cNvPr>
          <p:cNvSpPr>
            <a:spLocks noGrp="1"/>
          </p:cNvSpPr>
          <p:nvPr>
            <p:ph idx="1"/>
          </p:nvPr>
        </p:nvSpPr>
        <p:spPr>
          <a:xfrm>
            <a:off x="1276350" y="2343149"/>
            <a:ext cx="9776460" cy="3587751"/>
          </a:xfrm>
        </p:spPr>
        <p:txBody>
          <a:bodyPr>
            <a:normAutofit fontScale="92500" lnSpcReduction="20000"/>
          </a:bodyPr>
          <a:lstStyle/>
          <a:p>
            <a:r>
              <a:rPr lang="en-US" sz="2400" dirty="0">
                <a:solidFill>
                  <a:srgbClr val="404040"/>
                </a:solidFill>
                <a:effectLst/>
                <a:ea typeface="Calibri" panose="020F0502020204030204" pitchFamily="34" charset="0"/>
                <a:cs typeface="Times New Roman" panose="02020603050405020304" pitchFamily="18" charset="0"/>
              </a:rPr>
              <a:t>“[P]</a:t>
            </a:r>
            <a:r>
              <a:rPr lang="en-US" sz="2400" dirty="0" err="1">
                <a:solidFill>
                  <a:srgbClr val="404040"/>
                </a:solidFill>
                <a:effectLst/>
                <a:ea typeface="Calibri" panose="020F0502020204030204" pitchFamily="34" charset="0"/>
                <a:cs typeface="Times New Roman" panose="02020603050405020304" pitchFamily="18" charset="0"/>
              </a:rPr>
              <a:t>recision</a:t>
            </a:r>
            <a:r>
              <a:rPr lang="en-US" sz="2400" dirty="0">
                <a:solidFill>
                  <a:srgbClr val="404040"/>
                </a:solidFill>
                <a:effectLst/>
                <a:ea typeface="Calibri" panose="020F0502020204030204" pitchFamily="34" charset="0"/>
                <a:cs typeface="Times New Roman" panose="02020603050405020304" pitchFamily="18" charset="0"/>
              </a:rPr>
              <a:t> is not required—and surely cannot be achieved when placing a dollar value on the emotional toll of losing a loved one.” </a:t>
            </a:r>
            <a:r>
              <a:rPr lang="en-US" sz="2400" i="1" dirty="0">
                <a:solidFill>
                  <a:srgbClr val="404040"/>
                </a:solidFill>
                <a:effectLst/>
                <a:ea typeface="Calibri" panose="020F0502020204030204" pitchFamily="34" charset="0"/>
                <a:cs typeface="Times New Roman" panose="02020603050405020304" pitchFamily="18" charset="0"/>
              </a:rPr>
              <a:t>Gregory,</a:t>
            </a:r>
            <a:r>
              <a:rPr lang="en-US" sz="2400" dirty="0"/>
              <a:t> 670 S.W.3d </a:t>
            </a:r>
            <a:r>
              <a:rPr lang="en-US" sz="2400" dirty="0">
                <a:solidFill>
                  <a:srgbClr val="404040"/>
                </a:solidFill>
                <a:effectLst/>
                <a:ea typeface="Calibri" panose="020F0502020204030204" pitchFamily="34" charset="0"/>
                <a:cs typeface="Times New Roman" panose="02020603050405020304" pitchFamily="18" charset="0"/>
              </a:rPr>
              <a:t>at 551. </a:t>
            </a:r>
          </a:p>
          <a:p>
            <a:r>
              <a:rPr lang="en-US" sz="2400" dirty="0">
                <a:solidFill>
                  <a:srgbClr val="404040"/>
                </a:solidFill>
                <a:effectLst/>
                <a:ea typeface="Calibri" panose="020F0502020204030204" pitchFamily="34" charset="0"/>
                <a:cs typeface="Times New Roman" panose="02020603050405020304" pitchFamily="18" charset="0"/>
              </a:rPr>
              <a:t>“[N]</a:t>
            </a:r>
            <a:r>
              <a:rPr lang="en-US" sz="2400" dirty="0" err="1">
                <a:solidFill>
                  <a:srgbClr val="404040"/>
                </a:solidFill>
                <a:effectLst/>
                <a:ea typeface="Calibri" panose="020F0502020204030204" pitchFamily="34" charset="0"/>
                <a:cs typeface="Times New Roman" panose="02020603050405020304" pitchFamily="18" charset="0"/>
              </a:rPr>
              <a:t>oneconomic</a:t>
            </a:r>
            <a:r>
              <a:rPr lang="en-US" sz="2400" dirty="0">
                <a:solidFill>
                  <a:srgbClr val="404040"/>
                </a:solidFill>
                <a:effectLst/>
                <a:ea typeface="Calibri" panose="020F0502020204030204" pitchFamily="34" charset="0"/>
                <a:cs typeface="Times New Roman" panose="02020603050405020304" pitchFamily="18" charset="0"/>
              </a:rPr>
              <a:t> harm transcends quantification entirely.” </a:t>
            </a:r>
            <a:r>
              <a:rPr lang="en-US" sz="2400" i="1" dirty="0">
                <a:solidFill>
                  <a:srgbClr val="404040"/>
                </a:solidFill>
                <a:effectLst/>
                <a:ea typeface="Calibri" panose="020F0502020204030204" pitchFamily="34" charset="0"/>
                <a:cs typeface="Times New Roman" panose="02020603050405020304" pitchFamily="18" charset="0"/>
              </a:rPr>
              <a:t>Id.</a:t>
            </a:r>
            <a:r>
              <a:rPr lang="en-US" sz="2400" dirty="0">
                <a:solidFill>
                  <a:srgbClr val="404040"/>
                </a:solidFill>
                <a:effectLst/>
                <a:ea typeface="Calibri" panose="020F0502020204030204" pitchFamily="34" charset="0"/>
                <a:cs typeface="Times New Roman" panose="02020603050405020304" pitchFamily="18" charset="0"/>
              </a:rPr>
              <a:t> at 557. </a:t>
            </a:r>
          </a:p>
          <a:p>
            <a:r>
              <a:rPr lang="en-US" sz="2400" dirty="0">
                <a:solidFill>
                  <a:srgbClr val="404040"/>
                </a:solidFill>
                <a:effectLst/>
                <a:ea typeface="Calibri" panose="020F0502020204030204" pitchFamily="34" charset="0"/>
                <a:cs typeface="Times New Roman" panose="02020603050405020304" pitchFamily="18" charset="0"/>
              </a:rPr>
              <a:t>“We do not . . . suggest that in all cases there must be direct evidence of a quantifiable amount of damages. In other words, the requirement that some evidence support the amount of damages for emotional injury is not a requirement of precise quantification or a requirement that a particular type of evidence must always be proffered.” </a:t>
            </a:r>
            <a:r>
              <a:rPr lang="en-US" sz="2400" i="1" dirty="0">
                <a:solidFill>
                  <a:srgbClr val="404040"/>
                </a:solidFill>
                <a:effectLst/>
                <a:ea typeface="Calibri" panose="020F0502020204030204" pitchFamily="34" charset="0"/>
                <a:cs typeface="Times New Roman" panose="02020603050405020304" pitchFamily="18" charset="0"/>
              </a:rPr>
              <a:t>Id</a:t>
            </a:r>
            <a:r>
              <a:rPr lang="en-US" sz="2400" dirty="0">
                <a:solidFill>
                  <a:srgbClr val="404040"/>
                </a:solidFill>
                <a:effectLst/>
                <a:ea typeface="Calibri" panose="020F0502020204030204" pitchFamily="34" charset="0"/>
                <a:cs typeface="Times New Roman" panose="02020603050405020304" pitchFamily="18" charset="0"/>
              </a:rPr>
              <a:t>. at 560</a:t>
            </a:r>
          </a:p>
        </p:txBody>
      </p:sp>
      <p:sp>
        <p:nvSpPr>
          <p:cNvPr id="5" name="Title 4">
            <a:extLst>
              <a:ext uri="{FF2B5EF4-FFF2-40B4-BE49-F238E27FC236}">
                <a16:creationId xmlns:a16="http://schemas.microsoft.com/office/drawing/2014/main" id="{B83E925F-71C1-7E2C-68E5-A2DA1631CD3C}"/>
              </a:ext>
            </a:extLst>
          </p:cNvPr>
          <p:cNvSpPr>
            <a:spLocks noGrp="1"/>
          </p:cNvSpPr>
          <p:nvPr>
            <p:ph type="title"/>
          </p:nvPr>
        </p:nvSpPr>
        <p:spPr/>
        <p:txBody>
          <a:bodyPr/>
          <a:lstStyle/>
          <a:p>
            <a:r>
              <a:rPr lang="en-US" dirty="0"/>
              <a:t>A Plaintiff might argue: </a:t>
            </a:r>
          </a:p>
        </p:txBody>
      </p:sp>
    </p:spTree>
    <p:extLst>
      <p:ext uri="{BB962C8B-B14F-4D97-AF65-F5344CB8AC3E}">
        <p14:creationId xmlns:p14="http://schemas.microsoft.com/office/powerpoint/2010/main" val="4133549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0485-C187-F640-B4BE-77F1545230E2}"/>
              </a:ext>
            </a:extLst>
          </p:cNvPr>
          <p:cNvSpPr>
            <a:spLocks noGrp="1"/>
          </p:cNvSpPr>
          <p:nvPr>
            <p:ph type="title"/>
          </p:nvPr>
        </p:nvSpPr>
        <p:spPr>
          <a:xfrm>
            <a:off x="642937" y="2362200"/>
            <a:ext cx="3644726" cy="3200400"/>
          </a:xfrm>
          <a:solidFill>
            <a:srgbClr val="FFFFFF"/>
          </a:solidFill>
          <a:ln>
            <a:solidFill>
              <a:srgbClr val="262626"/>
            </a:solidFill>
          </a:ln>
        </p:spPr>
        <p:txBody>
          <a:bodyPr>
            <a:normAutofit/>
          </a:bodyPr>
          <a:lstStyle/>
          <a:p>
            <a:r>
              <a:rPr lang="en-US" cap="none" dirty="0">
                <a:solidFill>
                  <a:schemeClr val="tx1"/>
                </a:solidFill>
              </a:rPr>
              <a:t>P cannot  explain “why”  this damage award</a:t>
            </a:r>
            <a:br>
              <a:rPr lang="en-US" cap="none" dirty="0">
                <a:solidFill>
                  <a:schemeClr val="tx1"/>
                </a:solidFill>
              </a:rPr>
            </a:br>
            <a:br>
              <a:rPr lang="en-US" cap="none" dirty="0">
                <a:solidFill>
                  <a:schemeClr val="tx1"/>
                </a:solidFill>
              </a:rPr>
            </a:br>
            <a:r>
              <a:rPr lang="en-US" cap="none" dirty="0">
                <a:solidFill>
                  <a:schemeClr val="tx1"/>
                </a:solidFill>
              </a:rPr>
              <a:t>Court stressed 4x</a:t>
            </a:r>
          </a:p>
        </p:txBody>
      </p:sp>
      <p:graphicFrame>
        <p:nvGraphicFramePr>
          <p:cNvPr id="5" name="Content Placeholder 2">
            <a:extLst>
              <a:ext uri="{FF2B5EF4-FFF2-40B4-BE49-F238E27FC236}">
                <a16:creationId xmlns:a16="http://schemas.microsoft.com/office/drawing/2014/main" id="{6E80D669-122F-AA07-50FC-0BBA88A4B6DD}"/>
              </a:ext>
            </a:extLst>
          </p:cNvPr>
          <p:cNvGraphicFramePr>
            <a:graphicFrameLocks noGrp="1"/>
          </p:cNvGraphicFramePr>
          <p:nvPr>
            <p:ph idx="1"/>
          </p:nvPr>
        </p:nvGraphicFramePr>
        <p:xfrm>
          <a:off x="5397500" y="1371600"/>
          <a:ext cx="6151563" cy="4545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76A3F04-34FC-9FD9-ADFF-9C5C7CFED5DB}"/>
              </a:ext>
            </a:extLst>
          </p:cNvPr>
          <p:cNvSpPr txBox="1"/>
          <p:nvPr/>
        </p:nvSpPr>
        <p:spPr>
          <a:xfrm>
            <a:off x="1219200" y="771525"/>
            <a:ext cx="9172575" cy="584775"/>
          </a:xfrm>
          <a:prstGeom prst="rect">
            <a:avLst/>
          </a:prstGeom>
          <a:noFill/>
        </p:spPr>
        <p:txBody>
          <a:bodyPr wrap="square" rtlCol="0">
            <a:spAutoFit/>
          </a:bodyPr>
          <a:lstStyle/>
          <a:p>
            <a:r>
              <a:rPr lang="en-US" sz="3200" dirty="0">
                <a:solidFill>
                  <a:schemeClr val="bg1"/>
                </a:solidFill>
              </a:rPr>
              <a:t>A Defendant might argue:</a:t>
            </a:r>
          </a:p>
        </p:txBody>
      </p:sp>
    </p:spTree>
    <p:extLst>
      <p:ext uri="{BB962C8B-B14F-4D97-AF65-F5344CB8AC3E}">
        <p14:creationId xmlns:p14="http://schemas.microsoft.com/office/powerpoint/2010/main" val="2338474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1C097-0AD7-63D0-E49B-90DD55ACB26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0D6B88-B0F7-A5DB-07CB-6AEFBB73B949}"/>
              </a:ext>
            </a:extLst>
          </p:cNvPr>
          <p:cNvSpPr>
            <a:spLocks noGrp="1"/>
          </p:cNvSpPr>
          <p:nvPr>
            <p:ph type="title" idx="4294967295"/>
          </p:nvPr>
        </p:nvSpPr>
        <p:spPr>
          <a:xfrm>
            <a:off x="1139825" y="2286000"/>
            <a:ext cx="9912350" cy="2286000"/>
          </a:xfrm>
          <a:noFill/>
          <a:ln>
            <a:noFill/>
          </a:ln>
        </p:spPr>
        <p:txBody>
          <a:bodyPr vert="horz" lIns="274320" tIns="182880" rIns="274320" bIns="182880" rtlCol="0" anchorCtr="1">
            <a:noAutofit/>
          </a:bodyPr>
          <a:lstStyle/>
          <a:p>
            <a:pPr algn="ctr"/>
            <a:r>
              <a:rPr lang="en-US" sz="4200" kern="1200" cap="none" spc="0" dirty="0">
                <a:solidFill>
                  <a:schemeClr val="tx1"/>
                </a:solidFill>
                <a:latin typeface="+mn-lt"/>
                <a:ea typeface="+mj-ea"/>
                <a:cs typeface="+mj-cs"/>
              </a:rPr>
              <a:t>Even if </a:t>
            </a:r>
            <a:r>
              <a:rPr lang="en-US" sz="4200" i="1" kern="1200" cap="none" spc="0" dirty="0">
                <a:solidFill>
                  <a:schemeClr val="tx1"/>
                </a:solidFill>
                <a:latin typeface="+mn-lt"/>
                <a:ea typeface="+mj-ea"/>
                <a:cs typeface="+mj-cs"/>
              </a:rPr>
              <a:t>Gregory </a:t>
            </a:r>
            <a:r>
              <a:rPr lang="en-US" sz="4200" kern="1200" cap="none" spc="0" dirty="0">
                <a:solidFill>
                  <a:schemeClr val="tx1"/>
                </a:solidFill>
                <a:latin typeface="+mn-lt"/>
                <a:ea typeface="+mj-ea"/>
                <a:cs typeface="+mj-cs"/>
              </a:rPr>
              <a:t>is not binding precedent, it should impact the way you should litigate non-economic damages!</a:t>
            </a:r>
          </a:p>
        </p:txBody>
      </p:sp>
    </p:spTree>
    <p:extLst>
      <p:ext uri="{BB962C8B-B14F-4D97-AF65-F5344CB8AC3E}">
        <p14:creationId xmlns:p14="http://schemas.microsoft.com/office/powerpoint/2010/main" val="1966505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65FED-B97F-A9EB-43C6-5E4B1BEF3C3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43BFFAF-49DA-ACD6-0398-EC1B95F22F71}"/>
              </a:ext>
            </a:extLst>
          </p:cNvPr>
          <p:cNvSpPr txBox="1">
            <a:spLocks/>
          </p:cNvSpPr>
          <p:nvPr/>
        </p:nvSpPr>
        <p:spPr bwMode="auto">
          <a:xfrm>
            <a:off x="1752600" y="2542604"/>
            <a:ext cx="8686800" cy="1772793"/>
          </a:xfrm>
          <a:prstGeom prst="rect">
            <a:avLst/>
          </a:prstGeom>
          <a:solidFill>
            <a:srgbClr val="FFFFFF"/>
          </a:solidFill>
          <a:ln>
            <a:solidFill>
              <a:srgbClr val="404040"/>
            </a:solidFill>
          </a:ln>
        </p:spPr>
        <p:txBody>
          <a:bodyPr vert="horz" wrap="square" lIns="182880" tIns="182880" rIns="182880" bIns="182880" numCol="1" rtlCol="0" anchor="ctr" anchorCtr="0" compatLnSpc="1">
            <a:prstTxWarp prst="textNoShape">
              <a:avLst/>
            </a:prstTxWarp>
            <a:normAutofit/>
          </a:bodyPr>
          <a:lstStyle>
            <a:lvl1pPr algn="l" defTabSz="912813" rtl="0" fontAlgn="base">
              <a:spcBef>
                <a:spcPct val="0"/>
              </a:spcBef>
              <a:spcAft>
                <a:spcPct val="0"/>
              </a:spcAft>
              <a:defRPr sz="3800" b="1" kern="1200">
                <a:solidFill>
                  <a:schemeClr val="bg1"/>
                </a:solidFill>
                <a:latin typeface="Arial" pitchFamily="34" charset="0"/>
                <a:ea typeface="+mj-ea"/>
                <a:cs typeface="Arial" pitchFamily="34" charset="0"/>
              </a:defRPr>
            </a:lvl1pPr>
            <a:lvl2pPr algn="l" defTabSz="912813" rtl="0" fontAlgn="base">
              <a:spcBef>
                <a:spcPct val="0"/>
              </a:spcBef>
              <a:spcAft>
                <a:spcPct val="0"/>
              </a:spcAft>
              <a:defRPr sz="3800" b="1">
                <a:solidFill>
                  <a:schemeClr val="bg1"/>
                </a:solidFill>
                <a:latin typeface="Arial" pitchFamily="34" charset="0"/>
                <a:cs typeface="Arial" pitchFamily="34" charset="0"/>
              </a:defRPr>
            </a:lvl2pPr>
            <a:lvl3pPr algn="l" defTabSz="912813" rtl="0" fontAlgn="base">
              <a:spcBef>
                <a:spcPct val="0"/>
              </a:spcBef>
              <a:spcAft>
                <a:spcPct val="0"/>
              </a:spcAft>
              <a:defRPr sz="3800" b="1">
                <a:solidFill>
                  <a:schemeClr val="bg1"/>
                </a:solidFill>
                <a:latin typeface="Arial" pitchFamily="34" charset="0"/>
                <a:cs typeface="Arial" pitchFamily="34" charset="0"/>
              </a:defRPr>
            </a:lvl3pPr>
            <a:lvl4pPr algn="l" defTabSz="912813" rtl="0" fontAlgn="base">
              <a:spcBef>
                <a:spcPct val="0"/>
              </a:spcBef>
              <a:spcAft>
                <a:spcPct val="0"/>
              </a:spcAft>
              <a:defRPr sz="3800" b="1">
                <a:solidFill>
                  <a:schemeClr val="bg1"/>
                </a:solidFill>
                <a:latin typeface="Arial" pitchFamily="34" charset="0"/>
                <a:cs typeface="Arial" pitchFamily="34" charset="0"/>
              </a:defRPr>
            </a:lvl4pPr>
            <a:lvl5pPr algn="l" defTabSz="912813" rtl="0" fontAlgn="base">
              <a:spcBef>
                <a:spcPct val="0"/>
              </a:spcBef>
              <a:spcAft>
                <a:spcPct val="0"/>
              </a:spcAft>
              <a:defRPr sz="3800" b="1">
                <a:solidFill>
                  <a:schemeClr val="bg1"/>
                </a:solidFill>
                <a:latin typeface="Arial" pitchFamily="34" charset="0"/>
                <a:cs typeface="Arial" pitchFamily="34" charset="0"/>
              </a:defRPr>
            </a:lvl5pPr>
            <a:lvl6pPr marL="457200" algn="l" defTabSz="912813" rtl="0" fontAlgn="base">
              <a:spcBef>
                <a:spcPct val="0"/>
              </a:spcBef>
              <a:spcAft>
                <a:spcPct val="0"/>
              </a:spcAft>
              <a:defRPr sz="3800" b="1">
                <a:solidFill>
                  <a:schemeClr val="bg1"/>
                </a:solidFill>
                <a:latin typeface="Arial" pitchFamily="34" charset="0"/>
                <a:cs typeface="Arial" pitchFamily="34" charset="0"/>
              </a:defRPr>
            </a:lvl6pPr>
            <a:lvl7pPr marL="914400" algn="l" defTabSz="912813" rtl="0" fontAlgn="base">
              <a:spcBef>
                <a:spcPct val="0"/>
              </a:spcBef>
              <a:spcAft>
                <a:spcPct val="0"/>
              </a:spcAft>
              <a:defRPr sz="3800" b="1">
                <a:solidFill>
                  <a:schemeClr val="bg1"/>
                </a:solidFill>
                <a:latin typeface="Arial" pitchFamily="34" charset="0"/>
                <a:cs typeface="Arial" pitchFamily="34" charset="0"/>
              </a:defRPr>
            </a:lvl7pPr>
            <a:lvl8pPr marL="1371600" algn="l" defTabSz="912813" rtl="0" fontAlgn="base">
              <a:spcBef>
                <a:spcPct val="0"/>
              </a:spcBef>
              <a:spcAft>
                <a:spcPct val="0"/>
              </a:spcAft>
              <a:defRPr sz="3800" b="1">
                <a:solidFill>
                  <a:schemeClr val="bg1"/>
                </a:solidFill>
                <a:latin typeface="Arial" pitchFamily="34" charset="0"/>
                <a:cs typeface="Arial" pitchFamily="34" charset="0"/>
              </a:defRPr>
            </a:lvl8pPr>
            <a:lvl9pPr marL="1828800" algn="l" defTabSz="912813" rtl="0" fontAlgn="base">
              <a:spcBef>
                <a:spcPct val="0"/>
              </a:spcBef>
              <a:spcAft>
                <a:spcPct val="0"/>
              </a:spcAft>
              <a:defRPr sz="3800" b="1">
                <a:solidFill>
                  <a:schemeClr val="bg1"/>
                </a:solidFill>
                <a:latin typeface="Arial" pitchFamily="34" charset="0"/>
                <a:cs typeface="Arial" pitchFamily="34" charset="0"/>
              </a:defRPr>
            </a:lvl9pPr>
          </a:lstStyle>
          <a:p>
            <a:pPr lvl="0" algn="ctr" defTabSz="914400">
              <a:lnSpc>
                <a:spcPct val="90000"/>
              </a:lnSpc>
              <a:spcAft>
                <a:spcPts val="600"/>
              </a:spcAft>
              <a:defRPr/>
            </a:pPr>
            <a:r>
              <a:rPr lang="en-US" sz="3400" kern="1200" cap="all" spc="200" baseline="0" dirty="0">
                <a:solidFill>
                  <a:srgbClr val="262626"/>
                </a:solidFill>
                <a:latin typeface="+mj-lt"/>
                <a:ea typeface="+mj-ea"/>
                <a:cs typeface="+mj-cs"/>
              </a:rPr>
              <a:t>Practical Tips for plaintiffs for Proving Non-economic Damages Post-</a:t>
            </a:r>
            <a:r>
              <a:rPr lang="en-US" sz="3400" i="1" kern="1200" cap="all" spc="200" baseline="0" dirty="0">
                <a:solidFill>
                  <a:srgbClr val="262626"/>
                </a:solidFill>
                <a:latin typeface="+mj-lt"/>
                <a:ea typeface="+mj-ea"/>
                <a:cs typeface="+mj-cs"/>
              </a:rPr>
              <a:t>Gregory</a:t>
            </a:r>
          </a:p>
        </p:txBody>
      </p:sp>
    </p:spTree>
    <p:extLst>
      <p:ext uri="{BB962C8B-B14F-4D97-AF65-F5344CB8AC3E}">
        <p14:creationId xmlns:p14="http://schemas.microsoft.com/office/powerpoint/2010/main" val="2878891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3314A-DB8D-72A4-3B2F-A12EF85AC50D}"/>
            </a:ext>
          </a:extLst>
        </p:cNvPr>
        <p:cNvGrpSpPr/>
        <p:nvPr/>
      </p:nvGrpSpPr>
      <p:grpSpPr>
        <a:xfrm>
          <a:off x="0" y="0"/>
          <a:ext cx="0" cy="0"/>
          <a:chOff x="0" y="0"/>
          <a:chExt cx="0" cy="0"/>
        </a:xfrm>
      </p:grpSpPr>
      <p:pic>
        <p:nvPicPr>
          <p:cNvPr id="6" name="Picture 5" descr="A anchor with a hot air balloon attached to it&#10;&#10;Description automatically generated">
            <a:extLst>
              <a:ext uri="{FF2B5EF4-FFF2-40B4-BE49-F238E27FC236}">
                <a16:creationId xmlns:a16="http://schemas.microsoft.com/office/drawing/2014/main" id="{D031D723-29BA-C976-07ED-AE3FB12FC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09261" cy="6858000"/>
          </a:xfrm>
          <a:prstGeom prst="rect">
            <a:avLst/>
          </a:prstGeom>
        </p:spPr>
      </p:pic>
      <p:sp>
        <p:nvSpPr>
          <p:cNvPr id="7" name="Rectangle 6">
            <a:extLst>
              <a:ext uri="{FF2B5EF4-FFF2-40B4-BE49-F238E27FC236}">
                <a16:creationId xmlns:a16="http://schemas.microsoft.com/office/drawing/2014/main" id="{C9A182C5-9261-0A7D-9079-5638FE2542A1}"/>
              </a:ext>
            </a:extLst>
          </p:cNvPr>
          <p:cNvSpPr/>
          <p:nvPr/>
        </p:nvSpPr>
        <p:spPr>
          <a:xfrm>
            <a:off x="5867400" y="0"/>
            <a:ext cx="6333460" cy="6858000"/>
          </a:xfrm>
          <a:prstGeom prst="rect">
            <a:avLst/>
          </a:pr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10CC0375-7578-1D22-374D-87847066B554}"/>
              </a:ext>
            </a:extLst>
          </p:cNvPr>
          <p:cNvGrpSpPr/>
          <p:nvPr/>
        </p:nvGrpSpPr>
        <p:grpSpPr>
          <a:xfrm>
            <a:off x="5638800" y="685800"/>
            <a:ext cx="6553200" cy="1676400"/>
            <a:chOff x="5486400" y="2590800"/>
            <a:chExt cx="6553200" cy="1676400"/>
          </a:xfrm>
        </p:grpSpPr>
        <p:sp>
          <p:nvSpPr>
            <p:cNvPr id="9" name="Arrow: Pentagon 8">
              <a:extLst>
                <a:ext uri="{FF2B5EF4-FFF2-40B4-BE49-F238E27FC236}">
                  <a16:creationId xmlns:a16="http://schemas.microsoft.com/office/drawing/2014/main" id="{E43ED783-26B9-9CD6-A9E4-07DEA728D01C}"/>
                </a:ext>
              </a:extLst>
            </p:cNvPr>
            <p:cNvSpPr/>
            <p:nvPr/>
          </p:nvSpPr>
          <p:spPr>
            <a:xfrm rot="10800000">
              <a:off x="5486400" y="2590800"/>
              <a:ext cx="6553200" cy="1676400"/>
            </a:xfrm>
            <a:prstGeom prst="homePlate">
              <a:avLst>
                <a:gd name="adj" fmla="val 53273"/>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54E96D38-8269-1D1C-9083-BE1AE1F97695}"/>
                </a:ext>
              </a:extLst>
            </p:cNvPr>
            <p:cNvSpPr txBox="1"/>
            <p:nvPr/>
          </p:nvSpPr>
          <p:spPr>
            <a:xfrm>
              <a:off x="6019800" y="2890391"/>
              <a:ext cx="5867400" cy="1077218"/>
            </a:xfrm>
            <a:prstGeom prst="rect">
              <a:avLst/>
            </a:prstGeom>
            <a:noFill/>
          </p:spPr>
          <p:txBody>
            <a:bodyPr wrap="square" rtlCol="0">
              <a:spAutoFit/>
            </a:bodyPr>
            <a:lstStyle/>
            <a:p>
              <a:pPr marR="0" algn="ctr">
                <a:spcBef>
                  <a:spcPts val="0"/>
                </a:spcBef>
                <a:spcAft>
                  <a:spcPts val="0"/>
                </a:spcAft>
              </a:pP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Avoiding Unsubstantiated Anchors</a:t>
              </a:r>
            </a:p>
          </p:txBody>
        </p:sp>
      </p:grpSp>
      <p:sp>
        <p:nvSpPr>
          <p:cNvPr id="8" name="TextBox 7">
            <a:extLst>
              <a:ext uri="{FF2B5EF4-FFF2-40B4-BE49-F238E27FC236}">
                <a16:creationId xmlns:a16="http://schemas.microsoft.com/office/drawing/2014/main" id="{9A5856D6-7A10-DA9F-7833-E365CAE52D92}"/>
              </a:ext>
            </a:extLst>
          </p:cNvPr>
          <p:cNvSpPr txBox="1"/>
          <p:nvPr/>
        </p:nvSpPr>
        <p:spPr>
          <a:xfrm>
            <a:off x="6610350" y="3352800"/>
            <a:ext cx="4991100" cy="206210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Calibri" panose="020F0502020204030204" pitchFamily="34" charset="0"/>
              </a:rPr>
              <a:t>Avoid misplaced monetary guidelines for damages </a:t>
            </a:r>
            <a:r>
              <a:rPr kumimoji="0" lang="en-US" sz="3200" i="0" u="none" strike="noStrike" kern="1200" cap="none" spc="0" normalizeH="0" baseline="0" noProof="0" dirty="0">
                <a:ln>
                  <a:noFill/>
                </a:ln>
                <a:solidFill>
                  <a:srgbClr val="FFFF00"/>
                </a:solidFill>
                <a:effectLst/>
                <a:uLnTx/>
                <a:uFillTx/>
                <a:ea typeface="+mn-ea"/>
                <a:cs typeface="Calibri" panose="020F0502020204030204" pitchFamily="34" charset="0"/>
              </a:rPr>
              <a:t>both in the evidence by analogy </a:t>
            </a:r>
            <a:r>
              <a:rPr kumimoji="0" lang="en-US" sz="3200" i="0" u="none" strike="noStrike" kern="1200" cap="none" spc="0" normalizeH="0" baseline="0" noProof="0" dirty="0">
                <a:ln>
                  <a:noFill/>
                </a:ln>
                <a:solidFill>
                  <a:schemeClr val="bg1"/>
                </a:solidFill>
                <a:effectLst/>
                <a:uLnTx/>
                <a:uFillTx/>
                <a:ea typeface="+mn-ea"/>
                <a:cs typeface="Calibri" panose="020F0502020204030204" pitchFamily="34" charset="0"/>
              </a:rPr>
              <a:t>and in closing argument.  </a:t>
            </a:r>
          </a:p>
        </p:txBody>
      </p:sp>
    </p:spTree>
    <p:extLst>
      <p:ext uri="{BB962C8B-B14F-4D97-AF65-F5344CB8AC3E}">
        <p14:creationId xmlns:p14="http://schemas.microsoft.com/office/powerpoint/2010/main" val="2416861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7F960-60AA-E548-4AA6-6FC19B4E9904}"/>
            </a:ext>
          </a:extLst>
        </p:cNvPr>
        <p:cNvGrpSpPr/>
        <p:nvPr/>
      </p:nvGrpSpPr>
      <p:grpSpPr>
        <a:xfrm>
          <a:off x="0" y="0"/>
          <a:ext cx="0" cy="0"/>
          <a:chOff x="0" y="0"/>
          <a:chExt cx="0" cy="0"/>
        </a:xfrm>
      </p:grpSpPr>
      <p:pic>
        <p:nvPicPr>
          <p:cNvPr id="6" name="Picture 5" descr="A anchor with a hot air balloon attached to it&#10;&#10;Description automatically generated">
            <a:extLst>
              <a:ext uri="{FF2B5EF4-FFF2-40B4-BE49-F238E27FC236}">
                <a16:creationId xmlns:a16="http://schemas.microsoft.com/office/drawing/2014/main" id="{9AE0D799-B96C-4688-F08B-7C176BF040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09261" cy="6858000"/>
          </a:xfrm>
          <a:prstGeom prst="rect">
            <a:avLst/>
          </a:prstGeom>
        </p:spPr>
      </p:pic>
      <p:sp>
        <p:nvSpPr>
          <p:cNvPr id="7" name="Rectangle 6">
            <a:extLst>
              <a:ext uri="{FF2B5EF4-FFF2-40B4-BE49-F238E27FC236}">
                <a16:creationId xmlns:a16="http://schemas.microsoft.com/office/drawing/2014/main" id="{B28F4E43-ABB3-8D80-45FB-8BEF29DAB6DA}"/>
              </a:ext>
            </a:extLst>
          </p:cNvPr>
          <p:cNvSpPr/>
          <p:nvPr/>
        </p:nvSpPr>
        <p:spPr>
          <a:xfrm>
            <a:off x="5867400" y="0"/>
            <a:ext cx="6333460" cy="6858000"/>
          </a:xfrm>
          <a:prstGeom prst="rect">
            <a:avLst/>
          </a:pr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23B2B9F0-590D-5E59-CF80-661208BB2613}"/>
              </a:ext>
            </a:extLst>
          </p:cNvPr>
          <p:cNvGrpSpPr/>
          <p:nvPr/>
        </p:nvGrpSpPr>
        <p:grpSpPr>
          <a:xfrm>
            <a:off x="5638800" y="304800"/>
            <a:ext cx="6553200" cy="1676400"/>
            <a:chOff x="5486400" y="2590800"/>
            <a:chExt cx="6553200" cy="1676400"/>
          </a:xfrm>
        </p:grpSpPr>
        <p:sp>
          <p:nvSpPr>
            <p:cNvPr id="9" name="Arrow: Pentagon 8">
              <a:extLst>
                <a:ext uri="{FF2B5EF4-FFF2-40B4-BE49-F238E27FC236}">
                  <a16:creationId xmlns:a16="http://schemas.microsoft.com/office/drawing/2014/main" id="{B54076A1-D677-45FD-83DD-68FB9CFEF367}"/>
                </a:ext>
              </a:extLst>
            </p:cNvPr>
            <p:cNvSpPr/>
            <p:nvPr/>
          </p:nvSpPr>
          <p:spPr>
            <a:xfrm rot="10800000">
              <a:off x="5486400" y="2590800"/>
              <a:ext cx="6553200" cy="1676400"/>
            </a:xfrm>
            <a:prstGeom prst="homePlate">
              <a:avLst>
                <a:gd name="adj" fmla="val 53273"/>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D4DBA88D-1026-1117-7AE5-C9A13733A6CD}"/>
                </a:ext>
              </a:extLst>
            </p:cNvPr>
            <p:cNvSpPr txBox="1"/>
            <p:nvPr/>
          </p:nvSpPr>
          <p:spPr>
            <a:xfrm>
              <a:off x="6019800" y="2890391"/>
              <a:ext cx="5867400" cy="1077218"/>
            </a:xfrm>
            <a:prstGeom prst="rect">
              <a:avLst/>
            </a:prstGeom>
            <a:noFill/>
          </p:spPr>
          <p:txBody>
            <a:bodyPr wrap="square" rtlCol="0">
              <a:spAutoFit/>
            </a:bodyPr>
            <a:lstStyle/>
            <a:p>
              <a:pPr marR="0" algn="ctr">
                <a:spcBef>
                  <a:spcPts val="0"/>
                </a:spcBef>
                <a:spcAft>
                  <a:spcPts val="0"/>
                </a:spcAft>
              </a:pP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Avoiding Unsubstantiated Anchors</a:t>
              </a:r>
            </a:p>
          </p:txBody>
        </p:sp>
      </p:grpSp>
      <p:sp>
        <p:nvSpPr>
          <p:cNvPr id="8" name="TextBox 7">
            <a:extLst>
              <a:ext uri="{FF2B5EF4-FFF2-40B4-BE49-F238E27FC236}">
                <a16:creationId xmlns:a16="http://schemas.microsoft.com/office/drawing/2014/main" id="{0A8F9AAD-8251-B309-B428-95D0166D6BE3}"/>
              </a:ext>
            </a:extLst>
          </p:cNvPr>
          <p:cNvSpPr txBox="1"/>
          <p:nvPr/>
        </p:nvSpPr>
        <p:spPr>
          <a:xfrm>
            <a:off x="6610350" y="2743200"/>
            <a:ext cx="4991100" cy="4154984"/>
          </a:xfrm>
          <a:prstGeom prst="rect">
            <a:avLst/>
          </a:prstGeom>
          <a:noFill/>
        </p:spPr>
        <p:txBody>
          <a:bodyPr wrap="square">
            <a:spAutoFit/>
          </a:bodyPr>
          <a:lstStyle/>
          <a:p>
            <a:pPr>
              <a:defRPr/>
            </a:pPr>
            <a:r>
              <a:rPr kumimoji="0" lang="en-US" sz="3000" i="0" u="none" strike="noStrike" kern="1200" cap="none" spc="0" normalizeH="0" baseline="0" noProof="0" dirty="0">
                <a:ln>
                  <a:noFill/>
                </a:ln>
                <a:solidFill>
                  <a:schemeClr val="bg1"/>
                </a:solidFill>
                <a:effectLst/>
                <a:uLnTx/>
                <a:uFillTx/>
                <a:ea typeface="+mn-ea"/>
                <a:cs typeface="Calibri" panose="020F0502020204030204" pitchFamily="34" charset="0"/>
              </a:rPr>
              <a:t>“suggest[</a:t>
            </a:r>
            <a:r>
              <a:rPr kumimoji="0" lang="en-US" sz="3000" i="0" u="none" strike="noStrike" kern="1200" cap="none" spc="0" normalizeH="0" baseline="0" noProof="0" dirty="0" err="1">
                <a:ln>
                  <a:noFill/>
                </a:ln>
                <a:solidFill>
                  <a:schemeClr val="bg1"/>
                </a:solidFill>
                <a:effectLst/>
                <a:uLnTx/>
                <a:uFillTx/>
                <a:ea typeface="+mn-ea"/>
                <a:cs typeface="Calibri" panose="020F0502020204030204" pitchFamily="34" charset="0"/>
              </a:rPr>
              <a:t>ing</a:t>
            </a:r>
            <a:r>
              <a:rPr kumimoji="0" lang="en-US" sz="3000" i="0" u="none" strike="noStrike" kern="1200" cap="none" spc="0" normalizeH="0" baseline="0" noProof="0" dirty="0">
                <a:ln>
                  <a:noFill/>
                </a:ln>
                <a:solidFill>
                  <a:schemeClr val="bg1"/>
                </a:solidFill>
                <a:effectLst/>
                <a:uLnTx/>
                <a:uFillTx/>
                <a:ea typeface="+mn-ea"/>
                <a:cs typeface="Calibri" panose="020F0502020204030204" pitchFamily="34" charset="0"/>
              </a:rPr>
              <a:t>] an amount of damages with reference to objects or values having no rational connection to the facts of the case.” </a:t>
            </a:r>
            <a:r>
              <a:rPr lang="en-US" sz="2800" i="1" dirty="0">
                <a:solidFill>
                  <a:schemeClr val="bg1"/>
                </a:solidFill>
                <a:cs typeface="Calibri" panose="020F0502020204030204" pitchFamily="34" charset="0"/>
              </a:rPr>
              <a:t>Garza </a:t>
            </a:r>
            <a:r>
              <a:rPr lang="en-US" sz="2800" i="1" dirty="0">
                <a:solidFill>
                  <a:schemeClr val="bg1"/>
                </a:solidFill>
              </a:rPr>
              <a:t>v. Escamilla, </a:t>
            </a:r>
            <a:r>
              <a:rPr lang="pl-PL" sz="2800" dirty="0">
                <a:solidFill>
                  <a:schemeClr val="bg1"/>
                </a:solidFill>
              </a:rPr>
              <a:t>712 S.W.3d 718</a:t>
            </a:r>
            <a:r>
              <a:rPr lang="en-US" sz="2800" dirty="0">
                <a:solidFill>
                  <a:schemeClr val="bg1"/>
                </a:solidFill>
              </a:rPr>
              <a:t> (14</a:t>
            </a:r>
            <a:r>
              <a:rPr lang="en-US" sz="2800" baseline="30000" dirty="0">
                <a:solidFill>
                  <a:schemeClr val="bg1"/>
                </a:solidFill>
              </a:rPr>
              <a:t>th</a:t>
            </a:r>
            <a:r>
              <a:rPr lang="en-US" sz="2800" dirty="0">
                <a:solidFill>
                  <a:schemeClr val="bg1"/>
                </a:solidFill>
              </a:rPr>
              <a:t>)</a:t>
            </a:r>
            <a:endParaRPr kumimoji="0" lang="en-US" sz="3000" i="1" u="none" strike="noStrike" kern="1200" cap="none" spc="0" normalizeH="0" baseline="0" noProof="0" dirty="0">
              <a:ln>
                <a:noFill/>
              </a:ln>
              <a:solidFill>
                <a:schemeClr val="bg1"/>
              </a:solidFill>
              <a:effectLst/>
              <a:uLnTx/>
              <a:uFillTx/>
              <a:ea typeface="+mn-ea"/>
              <a:cs typeface="Calibri" panose="020F0502020204030204" pitchFamily="34" charset="0"/>
            </a:endParaRPr>
          </a:p>
          <a:p>
            <a:pPr marL="0" marR="0" lvl="0" indent="0" algn="l" defTabSz="91440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dirty="0">
              <a:ln>
                <a:noFill/>
              </a:ln>
              <a:solidFill>
                <a:schemeClr val="bg1"/>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360995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0CD3-54A2-5991-7159-5E8B10A3B182}"/>
            </a:ext>
          </a:extLst>
        </p:cNvPr>
        <p:cNvGrpSpPr/>
        <p:nvPr/>
      </p:nvGrpSpPr>
      <p:grpSpPr>
        <a:xfrm>
          <a:off x="0" y="0"/>
          <a:ext cx="0" cy="0"/>
          <a:chOff x="0" y="0"/>
          <a:chExt cx="0" cy="0"/>
        </a:xfrm>
      </p:grpSpPr>
      <p:pic>
        <p:nvPicPr>
          <p:cNvPr id="6" name="Picture 5" descr="A anchor with a hot air balloon attached to it&#10;&#10;Description automatically generated">
            <a:extLst>
              <a:ext uri="{FF2B5EF4-FFF2-40B4-BE49-F238E27FC236}">
                <a16:creationId xmlns:a16="http://schemas.microsoft.com/office/drawing/2014/main" id="{239C2EC0-4053-0CE4-A02B-3273FB81E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09261" cy="6858000"/>
          </a:xfrm>
          <a:prstGeom prst="rect">
            <a:avLst/>
          </a:prstGeom>
        </p:spPr>
      </p:pic>
      <p:sp>
        <p:nvSpPr>
          <p:cNvPr id="7" name="Rectangle 6">
            <a:extLst>
              <a:ext uri="{FF2B5EF4-FFF2-40B4-BE49-F238E27FC236}">
                <a16:creationId xmlns:a16="http://schemas.microsoft.com/office/drawing/2014/main" id="{6FBFF478-EEEA-045F-DBB8-D6BC9F64CAB4}"/>
              </a:ext>
            </a:extLst>
          </p:cNvPr>
          <p:cNvSpPr/>
          <p:nvPr/>
        </p:nvSpPr>
        <p:spPr>
          <a:xfrm>
            <a:off x="5867400" y="0"/>
            <a:ext cx="6333460" cy="6858000"/>
          </a:xfrm>
          <a:prstGeom prst="rect">
            <a:avLst/>
          </a:pr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E2BE4AC-E889-0DAC-FC6C-DBF69739794E}"/>
              </a:ext>
            </a:extLst>
          </p:cNvPr>
          <p:cNvGrpSpPr/>
          <p:nvPr/>
        </p:nvGrpSpPr>
        <p:grpSpPr>
          <a:xfrm>
            <a:off x="5638800" y="304800"/>
            <a:ext cx="6553200" cy="1676400"/>
            <a:chOff x="5486400" y="2590800"/>
            <a:chExt cx="6553200" cy="1676400"/>
          </a:xfrm>
        </p:grpSpPr>
        <p:sp>
          <p:nvSpPr>
            <p:cNvPr id="9" name="Arrow: Pentagon 8">
              <a:extLst>
                <a:ext uri="{FF2B5EF4-FFF2-40B4-BE49-F238E27FC236}">
                  <a16:creationId xmlns:a16="http://schemas.microsoft.com/office/drawing/2014/main" id="{17A6E6ED-F2B2-6583-3EC5-04E404820454}"/>
                </a:ext>
              </a:extLst>
            </p:cNvPr>
            <p:cNvSpPr/>
            <p:nvPr/>
          </p:nvSpPr>
          <p:spPr>
            <a:xfrm rot="10800000">
              <a:off x="5486400" y="2590800"/>
              <a:ext cx="6553200" cy="1676400"/>
            </a:xfrm>
            <a:prstGeom prst="homePlate">
              <a:avLst>
                <a:gd name="adj" fmla="val 53273"/>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E1D6A501-F445-F663-D112-92C1A96E754A}"/>
                </a:ext>
              </a:extLst>
            </p:cNvPr>
            <p:cNvSpPr txBox="1"/>
            <p:nvPr/>
          </p:nvSpPr>
          <p:spPr>
            <a:xfrm>
              <a:off x="6019800" y="2890391"/>
              <a:ext cx="5867400" cy="1077218"/>
            </a:xfrm>
            <a:prstGeom prst="rect">
              <a:avLst/>
            </a:prstGeom>
            <a:noFill/>
          </p:spPr>
          <p:txBody>
            <a:bodyPr wrap="square" rtlCol="0">
              <a:spAutoFit/>
            </a:bodyPr>
            <a:lstStyle/>
            <a:p>
              <a:pPr marR="0" algn="ctr">
                <a:spcBef>
                  <a:spcPts val="0"/>
                </a:spcBef>
                <a:spcAft>
                  <a:spcPts val="0"/>
                </a:spcAft>
              </a:pP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Avoiding Unsubstantiated Anchors</a:t>
              </a:r>
            </a:p>
          </p:txBody>
        </p:sp>
      </p:grpSp>
      <p:sp>
        <p:nvSpPr>
          <p:cNvPr id="8" name="TextBox 7">
            <a:extLst>
              <a:ext uri="{FF2B5EF4-FFF2-40B4-BE49-F238E27FC236}">
                <a16:creationId xmlns:a16="http://schemas.microsoft.com/office/drawing/2014/main" id="{639108B8-89A8-220F-5F01-45AE70AB82D5}"/>
              </a:ext>
            </a:extLst>
          </p:cNvPr>
          <p:cNvSpPr txBox="1"/>
          <p:nvPr/>
        </p:nvSpPr>
        <p:spPr>
          <a:xfrm>
            <a:off x="6096000" y="2438400"/>
            <a:ext cx="5433680" cy="2893100"/>
          </a:xfrm>
          <a:prstGeom prst="rect">
            <a:avLst/>
          </a:prstGeom>
          <a:noFill/>
        </p:spPr>
        <p:txBody>
          <a:bodyPr wrap="square">
            <a:spAutoFit/>
          </a:bodyPr>
          <a:lstStyle/>
          <a:p>
            <a:pPr marL="457200" lvl="0" indent="-457200">
              <a:buFont typeface="Arial" panose="020B0604020202020204" pitchFamily="34" charset="0"/>
              <a:buChar char="•"/>
              <a:defRPr/>
            </a:pPr>
            <a:r>
              <a:rPr kumimoji="0" lang="en-US" sz="3000" u="none" strike="noStrike" kern="1200" cap="none" spc="0" normalizeH="0" baseline="0" noProof="0" dirty="0">
                <a:ln>
                  <a:noFill/>
                </a:ln>
                <a:solidFill>
                  <a:schemeClr val="bg1"/>
                </a:solidFill>
                <a:effectLst/>
                <a:uLnTx/>
                <a:uFillTx/>
                <a:ea typeface="+mn-ea"/>
                <a:cs typeface="Calibri" panose="020F0502020204030204" pitchFamily="34" charset="0"/>
              </a:rPr>
              <a:t>Per diem of $16/day or $1/hour for every waking hour ok. </a:t>
            </a:r>
            <a:r>
              <a:rPr lang="en-US" sz="3000" i="1" dirty="0">
                <a:solidFill>
                  <a:schemeClr val="bg1"/>
                </a:solidFill>
                <a:cs typeface="Calibri" panose="020F0502020204030204" pitchFamily="34" charset="0"/>
              </a:rPr>
              <a:t> </a:t>
            </a:r>
            <a:r>
              <a:rPr kumimoji="0" lang="en-US" sz="3000" i="1" u="none" strike="noStrike" kern="1200" cap="none" spc="0" normalizeH="0" baseline="0" noProof="0" dirty="0">
                <a:ln>
                  <a:noFill/>
                </a:ln>
                <a:solidFill>
                  <a:schemeClr val="bg1"/>
                </a:solidFill>
                <a:effectLst/>
                <a:uLnTx/>
                <a:uFillTx/>
                <a:ea typeface="+mn-ea"/>
                <a:cs typeface="Calibri" panose="020F0502020204030204" pitchFamily="34" charset="0"/>
              </a:rPr>
              <a:t>Garza </a:t>
            </a:r>
            <a:endParaRPr kumimoji="0" lang="en-US" sz="3200" i="1" u="none" strike="noStrike" kern="1200" cap="none" spc="0" normalizeH="0" baseline="0" noProof="0" dirty="0">
              <a:ln>
                <a:noFill/>
              </a:ln>
              <a:solidFill>
                <a:schemeClr val="bg1"/>
              </a:solidFill>
              <a:effectLst/>
              <a:uLnTx/>
              <a:uFillTx/>
              <a:ea typeface="+mn-ea"/>
              <a:cs typeface="Calibri" panose="020F0502020204030204" pitchFamily="34" charset="0"/>
            </a:endParaRPr>
          </a:p>
          <a:p>
            <a:pPr lvl="0">
              <a:defRPr/>
            </a:pPr>
            <a:endParaRPr lang="en-US" sz="3200" dirty="0">
              <a:solidFill>
                <a:schemeClr val="bg1"/>
              </a:solidFill>
            </a:endParaRPr>
          </a:p>
          <a:p>
            <a:pPr marL="457200" lvl="0" indent="-457200">
              <a:buFont typeface="Arial" panose="020B0604020202020204" pitchFamily="34" charset="0"/>
              <a:buChar char="•"/>
              <a:defRPr/>
            </a:pPr>
            <a:r>
              <a:rPr lang="en-US" sz="3000" dirty="0">
                <a:solidFill>
                  <a:schemeClr val="bg1"/>
                </a:solidFill>
              </a:rPr>
              <a:t>Six COAs for almost 70 years have held permissible</a:t>
            </a:r>
          </a:p>
        </p:txBody>
      </p:sp>
    </p:spTree>
    <p:extLst>
      <p:ext uri="{BB962C8B-B14F-4D97-AF65-F5344CB8AC3E}">
        <p14:creationId xmlns:p14="http://schemas.microsoft.com/office/powerpoint/2010/main" val="58664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CCEAF0C-5FC3-138E-FBD9-C2CD49F15B26}"/>
              </a:ext>
            </a:extLst>
          </p:cNvPr>
          <p:cNvSpPr txBox="1">
            <a:spLocks/>
          </p:cNvSpPr>
          <p:nvPr/>
        </p:nvSpPr>
        <p:spPr bwMode="auto">
          <a:xfrm>
            <a:off x="533400" y="304800"/>
            <a:ext cx="4953000" cy="1645920"/>
          </a:xfrm>
          <a:prstGeom prst="rect">
            <a:avLst/>
          </a:prstGeom>
        </p:spPr>
        <p:txBody>
          <a:bodyPr vert="horz" lIns="274320" tIns="182880" rIns="274320" bIns="182880" numCol="1" rtlCol="0" anchor="ctr" anchorCtr="1" compatLnSpc="1">
            <a:prstTxWarp prst="textNoShape">
              <a:avLst/>
            </a:prstTxWarp>
            <a:normAutofit fontScale="92500"/>
          </a:bodyPr>
          <a:lstStyle>
            <a:lvl1pPr algn="l" defTabSz="912813" rtl="0" fontAlgn="base">
              <a:spcBef>
                <a:spcPct val="0"/>
              </a:spcBef>
              <a:spcAft>
                <a:spcPct val="0"/>
              </a:spcAft>
              <a:defRPr sz="3800" b="1" kern="1200">
                <a:solidFill>
                  <a:schemeClr val="bg1"/>
                </a:solidFill>
                <a:latin typeface="Arial" pitchFamily="34" charset="0"/>
                <a:ea typeface="+mj-ea"/>
                <a:cs typeface="Arial" pitchFamily="34" charset="0"/>
              </a:defRPr>
            </a:lvl1pPr>
            <a:lvl2pPr algn="l" defTabSz="912813" rtl="0" fontAlgn="base">
              <a:spcBef>
                <a:spcPct val="0"/>
              </a:spcBef>
              <a:spcAft>
                <a:spcPct val="0"/>
              </a:spcAft>
              <a:defRPr sz="3800" b="1">
                <a:solidFill>
                  <a:schemeClr val="bg1"/>
                </a:solidFill>
                <a:latin typeface="Arial" pitchFamily="34" charset="0"/>
                <a:cs typeface="Arial" pitchFamily="34" charset="0"/>
              </a:defRPr>
            </a:lvl2pPr>
            <a:lvl3pPr algn="l" defTabSz="912813" rtl="0" fontAlgn="base">
              <a:spcBef>
                <a:spcPct val="0"/>
              </a:spcBef>
              <a:spcAft>
                <a:spcPct val="0"/>
              </a:spcAft>
              <a:defRPr sz="3800" b="1">
                <a:solidFill>
                  <a:schemeClr val="bg1"/>
                </a:solidFill>
                <a:latin typeface="Arial" pitchFamily="34" charset="0"/>
                <a:cs typeface="Arial" pitchFamily="34" charset="0"/>
              </a:defRPr>
            </a:lvl3pPr>
            <a:lvl4pPr algn="l" defTabSz="912813" rtl="0" fontAlgn="base">
              <a:spcBef>
                <a:spcPct val="0"/>
              </a:spcBef>
              <a:spcAft>
                <a:spcPct val="0"/>
              </a:spcAft>
              <a:defRPr sz="3800" b="1">
                <a:solidFill>
                  <a:schemeClr val="bg1"/>
                </a:solidFill>
                <a:latin typeface="Arial" pitchFamily="34" charset="0"/>
                <a:cs typeface="Arial" pitchFamily="34" charset="0"/>
              </a:defRPr>
            </a:lvl4pPr>
            <a:lvl5pPr algn="l" defTabSz="912813" rtl="0" fontAlgn="base">
              <a:spcBef>
                <a:spcPct val="0"/>
              </a:spcBef>
              <a:spcAft>
                <a:spcPct val="0"/>
              </a:spcAft>
              <a:defRPr sz="3800" b="1">
                <a:solidFill>
                  <a:schemeClr val="bg1"/>
                </a:solidFill>
                <a:latin typeface="Arial" pitchFamily="34" charset="0"/>
                <a:cs typeface="Arial" pitchFamily="34" charset="0"/>
              </a:defRPr>
            </a:lvl5pPr>
            <a:lvl6pPr marL="457200" algn="l" defTabSz="912813" rtl="0" fontAlgn="base">
              <a:spcBef>
                <a:spcPct val="0"/>
              </a:spcBef>
              <a:spcAft>
                <a:spcPct val="0"/>
              </a:spcAft>
              <a:defRPr sz="3800" b="1">
                <a:solidFill>
                  <a:schemeClr val="bg1"/>
                </a:solidFill>
                <a:latin typeface="Arial" pitchFamily="34" charset="0"/>
                <a:cs typeface="Arial" pitchFamily="34" charset="0"/>
              </a:defRPr>
            </a:lvl6pPr>
            <a:lvl7pPr marL="914400" algn="l" defTabSz="912813" rtl="0" fontAlgn="base">
              <a:spcBef>
                <a:spcPct val="0"/>
              </a:spcBef>
              <a:spcAft>
                <a:spcPct val="0"/>
              </a:spcAft>
              <a:defRPr sz="3800" b="1">
                <a:solidFill>
                  <a:schemeClr val="bg1"/>
                </a:solidFill>
                <a:latin typeface="Arial" pitchFamily="34" charset="0"/>
                <a:cs typeface="Arial" pitchFamily="34" charset="0"/>
              </a:defRPr>
            </a:lvl7pPr>
            <a:lvl8pPr marL="1371600" algn="l" defTabSz="912813" rtl="0" fontAlgn="base">
              <a:spcBef>
                <a:spcPct val="0"/>
              </a:spcBef>
              <a:spcAft>
                <a:spcPct val="0"/>
              </a:spcAft>
              <a:defRPr sz="3800" b="1">
                <a:solidFill>
                  <a:schemeClr val="bg1"/>
                </a:solidFill>
                <a:latin typeface="Arial" pitchFamily="34" charset="0"/>
                <a:cs typeface="Arial" pitchFamily="34" charset="0"/>
              </a:defRPr>
            </a:lvl8pPr>
            <a:lvl9pPr marL="1828800" algn="l" defTabSz="912813" rtl="0" fontAlgn="base">
              <a:spcBef>
                <a:spcPct val="0"/>
              </a:spcBef>
              <a:spcAft>
                <a:spcPct val="0"/>
              </a:spcAft>
              <a:defRPr sz="3800" b="1">
                <a:solidFill>
                  <a:schemeClr val="bg1"/>
                </a:solidFill>
                <a:latin typeface="Arial" pitchFamily="34" charset="0"/>
                <a:cs typeface="Arial" pitchFamily="34" charset="0"/>
              </a:defRPr>
            </a:lvl9pPr>
          </a:lstStyle>
          <a:p>
            <a:pPr marL="0" marR="0" lvl="0" indent="0" algn="ctr" defTabSz="914400" fontAlgn="base">
              <a:lnSpc>
                <a:spcPct val="90000"/>
              </a:lnSpc>
              <a:spcAft>
                <a:spcPts val="600"/>
              </a:spcAft>
              <a:buClrTx/>
              <a:buSzTx/>
              <a:tabLst/>
              <a:defRPr/>
            </a:pPr>
            <a:r>
              <a:rPr kumimoji="0" lang="en-US" sz="3600" b="0" i="0" u="none" strike="noStrike" normalizeH="0" noProof="0" dirty="0">
                <a:ln>
                  <a:noFill/>
                </a:ln>
                <a:effectLst/>
                <a:uLnTx/>
                <a:uFillTx/>
                <a:latin typeface="+mj-lt"/>
                <a:cs typeface="+mj-cs"/>
              </a:rPr>
              <a:t>Alignment of Justices </a:t>
            </a:r>
            <a:br>
              <a:rPr kumimoji="0" lang="en-US" sz="3600" b="0" i="0" u="none" strike="noStrike" normalizeH="0" noProof="0" dirty="0">
                <a:ln>
                  <a:noFill/>
                </a:ln>
                <a:effectLst/>
                <a:uLnTx/>
                <a:uFillTx/>
                <a:latin typeface="+mj-lt"/>
                <a:cs typeface="+mj-cs"/>
              </a:rPr>
            </a:br>
            <a:r>
              <a:rPr kumimoji="0" lang="en-US" sz="3600" b="0" i="0" u="none" strike="noStrike" normalizeH="0" noProof="0" dirty="0">
                <a:ln>
                  <a:noFill/>
                </a:ln>
                <a:effectLst/>
                <a:uLnTx/>
                <a:uFillTx/>
                <a:latin typeface="+mj-lt"/>
                <a:cs typeface="+mj-cs"/>
              </a:rPr>
              <a:t>in </a:t>
            </a:r>
            <a:r>
              <a:rPr kumimoji="0" lang="en-US" sz="3600" b="0" i="1" u="none" strike="noStrike" normalizeH="0" noProof="0" dirty="0">
                <a:ln>
                  <a:noFill/>
                </a:ln>
                <a:effectLst/>
                <a:uLnTx/>
                <a:uFillTx/>
                <a:latin typeface="+mj-lt"/>
                <a:cs typeface="+mj-cs"/>
              </a:rPr>
              <a:t>Gregory</a:t>
            </a:r>
            <a:r>
              <a:rPr kumimoji="0" lang="en-US" sz="3600" b="0" i="0" u="none" strike="noStrike" normalizeH="0" noProof="0" dirty="0">
                <a:ln>
                  <a:noFill/>
                </a:ln>
                <a:effectLst/>
                <a:uLnTx/>
                <a:uFillTx/>
                <a:latin typeface="+mj-lt"/>
                <a:cs typeface="+mj-cs"/>
              </a:rPr>
              <a:t> Opinions</a:t>
            </a:r>
          </a:p>
        </p:txBody>
      </p:sp>
      <p:pic>
        <p:nvPicPr>
          <p:cNvPr id="7" name="Picture 6">
            <a:extLst>
              <a:ext uri="{FF2B5EF4-FFF2-40B4-BE49-F238E27FC236}">
                <a16:creationId xmlns:a16="http://schemas.microsoft.com/office/drawing/2014/main" id="{72239F08-E816-8F49-AD1E-8C60CB751B14}"/>
              </a:ext>
            </a:extLst>
          </p:cNvPr>
          <p:cNvPicPr>
            <a:picLocks noChangeAspect="1"/>
          </p:cNvPicPr>
          <p:nvPr/>
        </p:nvPicPr>
        <p:blipFill>
          <a:blip r:embed="rId3"/>
          <a:stretch>
            <a:fillRect/>
          </a:stretch>
        </p:blipFill>
        <p:spPr>
          <a:xfrm>
            <a:off x="6927859" y="202675"/>
            <a:ext cx="4631642" cy="6388474"/>
          </a:xfrm>
          <a:prstGeom prst="rect">
            <a:avLst/>
          </a:prstGeom>
          <a:ln>
            <a:solidFill>
              <a:schemeClr val="tx1"/>
            </a:solid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2EDC0286-ABF2-1581-2D88-84C5547B44B3}"/>
              </a:ext>
            </a:extLst>
          </p:cNvPr>
          <p:cNvGrpSpPr/>
          <p:nvPr/>
        </p:nvGrpSpPr>
        <p:grpSpPr>
          <a:xfrm>
            <a:off x="304800" y="2057400"/>
            <a:ext cx="5637778" cy="3810000"/>
            <a:chOff x="44301" y="2895600"/>
            <a:chExt cx="5974416" cy="3886199"/>
          </a:xfrm>
        </p:grpSpPr>
        <p:grpSp>
          <p:nvGrpSpPr>
            <p:cNvPr id="44" name="Group 43">
              <a:extLst>
                <a:ext uri="{FF2B5EF4-FFF2-40B4-BE49-F238E27FC236}">
                  <a16:creationId xmlns:a16="http://schemas.microsoft.com/office/drawing/2014/main" id="{88623598-215C-8951-9843-93083BD8938F}"/>
                </a:ext>
              </a:extLst>
            </p:cNvPr>
            <p:cNvGrpSpPr/>
            <p:nvPr/>
          </p:nvGrpSpPr>
          <p:grpSpPr>
            <a:xfrm>
              <a:off x="44301" y="2895600"/>
              <a:ext cx="5838216" cy="3886199"/>
              <a:chOff x="44301" y="3523405"/>
              <a:chExt cx="5838216" cy="3886199"/>
            </a:xfrm>
          </p:grpSpPr>
          <p:sp>
            <p:nvSpPr>
              <p:cNvPr id="8" name="Rectangle 7">
                <a:extLst>
                  <a:ext uri="{FF2B5EF4-FFF2-40B4-BE49-F238E27FC236}">
                    <a16:creationId xmlns:a16="http://schemas.microsoft.com/office/drawing/2014/main" id="{15743B26-B1DC-9BC5-A9EB-785429FA52F8}"/>
                  </a:ext>
                </a:extLst>
              </p:cNvPr>
              <p:cNvSpPr/>
              <p:nvPr/>
            </p:nvSpPr>
            <p:spPr>
              <a:xfrm>
                <a:off x="44301" y="3962399"/>
                <a:ext cx="5838216" cy="344720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solidFill>
                </a:endParaRPr>
              </a:p>
            </p:txBody>
          </p:sp>
          <p:grpSp>
            <p:nvGrpSpPr>
              <p:cNvPr id="43" name="Group 42">
                <a:extLst>
                  <a:ext uri="{FF2B5EF4-FFF2-40B4-BE49-F238E27FC236}">
                    <a16:creationId xmlns:a16="http://schemas.microsoft.com/office/drawing/2014/main" id="{50CA555A-C186-C917-F125-66E3D6B5937E}"/>
                  </a:ext>
                </a:extLst>
              </p:cNvPr>
              <p:cNvGrpSpPr/>
              <p:nvPr/>
            </p:nvGrpSpPr>
            <p:grpSpPr>
              <a:xfrm>
                <a:off x="2615067" y="3523405"/>
                <a:ext cx="696684" cy="696684"/>
                <a:chOff x="2615067" y="3523405"/>
                <a:chExt cx="696684" cy="696684"/>
              </a:xfrm>
            </p:grpSpPr>
            <p:sp>
              <p:nvSpPr>
                <p:cNvPr id="10" name="Oval 9">
                  <a:extLst>
                    <a:ext uri="{FF2B5EF4-FFF2-40B4-BE49-F238E27FC236}">
                      <a16:creationId xmlns:a16="http://schemas.microsoft.com/office/drawing/2014/main" id="{10D613E2-91FC-2FB3-EFAF-5524258FFD59}"/>
                    </a:ext>
                  </a:extLst>
                </p:cNvPr>
                <p:cNvSpPr/>
                <p:nvPr/>
              </p:nvSpPr>
              <p:spPr bwMode="auto">
                <a:xfrm>
                  <a:off x="2615067" y="3523405"/>
                  <a:ext cx="696684" cy="696684"/>
                </a:xfrm>
                <a:prstGeom prst="ellipse">
                  <a:avLst/>
                </a:prstGeom>
                <a:solidFill>
                  <a:schemeClr val="bg1"/>
                </a:solidFill>
                <a:ln w="28575">
                  <a:solidFill>
                    <a:schemeClr val="accent1">
                      <a:lumMod val="75000"/>
                    </a:schemeClr>
                  </a:solidFill>
                  <a:round/>
                  <a:headEnd/>
                  <a:tailEn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2"/>
                    </a:solidFill>
                    <a:effectLst/>
                    <a:uLnTx/>
                    <a:uFillTx/>
                    <a:ea typeface="+mn-ea"/>
                    <a:cs typeface="+mn-cs"/>
                  </a:endParaRPr>
                </a:p>
              </p:txBody>
            </p:sp>
            <p:pic>
              <p:nvPicPr>
                <p:cNvPr id="25" name="Graphic 24" descr="Gavel with solid fill">
                  <a:extLst>
                    <a:ext uri="{FF2B5EF4-FFF2-40B4-BE49-F238E27FC236}">
                      <a16:creationId xmlns:a16="http://schemas.microsoft.com/office/drawing/2014/main" id="{F2793D13-C934-5EF7-802C-32FD2EA337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81176" y="3567224"/>
                  <a:ext cx="533400" cy="533400"/>
                </a:xfrm>
                <a:prstGeom prst="rect">
                  <a:avLst/>
                </a:prstGeom>
              </p:spPr>
            </p:pic>
          </p:grpSp>
        </p:grpSp>
        <p:grpSp>
          <p:nvGrpSpPr>
            <p:cNvPr id="38" name="Group 37">
              <a:extLst>
                <a:ext uri="{FF2B5EF4-FFF2-40B4-BE49-F238E27FC236}">
                  <a16:creationId xmlns:a16="http://schemas.microsoft.com/office/drawing/2014/main" id="{979ECAD6-C36B-BE6B-2BDC-A046996E5418}"/>
                </a:ext>
              </a:extLst>
            </p:cNvPr>
            <p:cNvGrpSpPr/>
            <p:nvPr/>
          </p:nvGrpSpPr>
          <p:grpSpPr>
            <a:xfrm>
              <a:off x="319916" y="5958221"/>
              <a:ext cx="5698801" cy="691743"/>
              <a:chOff x="319916" y="4774461"/>
              <a:chExt cx="5698801" cy="691743"/>
            </a:xfrm>
          </p:grpSpPr>
          <p:grpSp>
            <p:nvGrpSpPr>
              <p:cNvPr id="39" name="Group 38">
                <a:extLst>
                  <a:ext uri="{FF2B5EF4-FFF2-40B4-BE49-F238E27FC236}">
                    <a16:creationId xmlns:a16="http://schemas.microsoft.com/office/drawing/2014/main" id="{CCD8BF1E-C1C6-8F3A-512A-22385D79BE66}"/>
                  </a:ext>
                </a:extLst>
              </p:cNvPr>
              <p:cNvGrpSpPr/>
              <p:nvPr/>
            </p:nvGrpSpPr>
            <p:grpSpPr>
              <a:xfrm>
                <a:off x="319916" y="4814393"/>
                <a:ext cx="2499484" cy="651811"/>
                <a:chOff x="685799" y="2436063"/>
                <a:chExt cx="2499484" cy="651811"/>
              </a:xfrm>
            </p:grpSpPr>
            <p:sp>
              <p:nvSpPr>
                <p:cNvPr id="41" name="Inhaltsplatzhalter 4">
                  <a:extLst>
                    <a:ext uri="{FF2B5EF4-FFF2-40B4-BE49-F238E27FC236}">
                      <a16:creationId xmlns:a16="http://schemas.microsoft.com/office/drawing/2014/main" id="{AEE0D3A8-6B8E-7546-0694-0FA7EA0E956D}"/>
                    </a:ext>
                  </a:extLst>
                </p:cNvPr>
                <p:cNvSpPr txBox="1">
                  <a:spLocks/>
                </p:cNvSpPr>
                <p:nvPr/>
              </p:nvSpPr>
              <p:spPr>
                <a:xfrm>
                  <a:off x="838200" y="2436063"/>
                  <a:ext cx="2347083" cy="627864"/>
                </a:xfrm>
                <a:prstGeom prst="rect">
                  <a:avLst/>
                </a:prstGeom>
              </p:spPr>
              <p:txBody>
                <a:bodyPr wrap="square" lIns="0" tIns="0" rIns="0" bIns="0" anchor="t">
                  <a:spAutoFit/>
                </a:bodyPr>
                <a:lstStyle>
                  <a:defPPr>
                    <a:defRPr lang="en-US"/>
                  </a:defPPr>
                  <a:lvl1pPr indent="0" defTabSz="548476">
                    <a:lnSpc>
                      <a:spcPct val="100000"/>
                    </a:lnSpc>
                    <a:spcBef>
                      <a:spcPts val="0"/>
                    </a:spcBef>
                    <a:spcAft>
                      <a:spcPts val="0"/>
                    </a:spcAft>
                    <a:buFont typeface="Wingdings" panose="05000000000000000000" pitchFamily="2" charset="2"/>
                    <a:buNone/>
                    <a:tabLst>
                      <a:tab pos="719138" algn="l"/>
                    </a:tabLst>
                    <a:defRPr sz="2000" b="1">
                      <a:solidFill>
                        <a:schemeClr val="bg2"/>
                      </a:solidFill>
                      <a:cs typeface="Calibri" panose="020F0502020204030204" pitchFamily="34"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r>
                    <a:rPr lang="en-US" dirty="0"/>
                    <a:t>Concurring</a:t>
                  </a:r>
                </a:p>
                <a:p>
                  <a:r>
                    <a:rPr lang="en-US" dirty="0"/>
                    <a:t>Opinion 2</a:t>
                  </a:r>
                </a:p>
              </p:txBody>
            </p:sp>
            <p:sp>
              <p:nvSpPr>
                <p:cNvPr id="42" name="Rectangle 41">
                  <a:extLst>
                    <a:ext uri="{FF2B5EF4-FFF2-40B4-BE49-F238E27FC236}">
                      <a16:creationId xmlns:a16="http://schemas.microsoft.com/office/drawing/2014/main" id="{0D629B2E-3155-1D1B-A3D5-64674BA05E3D}"/>
                    </a:ext>
                  </a:extLst>
                </p:cNvPr>
                <p:cNvSpPr/>
                <p:nvPr/>
              </p:nvSpPr>
              <p:spPr bwMode="auto">
                <a:xfrm>
                  <a:off x="685799" y="2457710"/>
                  <a:ext cx="61083" cy="630164"/>
                </a:xfrm>
                <a:prstGeom prst="rect">
                  <a:avLst/>
                </a:prstGeom>
                <a:solidFill>
                  <a:srgbClr val="900000"/>
                </a:solidFill>
                <a:ln w="9525">
                  <a:solidFill>
                    <a:srgbClr val="900000"/>
                  </a:solid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2"/>
                    </a:solidFill>
                    <a:effectLst/>
                    <a:uLnTx/>
                    <a:uFillTx/>
                    <a:ea typeface="+mn-ea"/>
                    <a:cs typeface="Calibri" panose="020F0502020204030204" pitchFamily="34" charset="0"/>
                  </a:endParaRPr>
                </a:p>
              </p:txBody>
            </p:sp>
          </p:grpSp>
          <p:sp>
            <p:nvSpPr>
              <p:cNvPr id="40" name="TextBox 39">
                <a:extLst>
                  <a:ext uri="{FF2B5EF4-FFF2-40B4-BE49-F238E27FC236}">
                    <a16:creationId xmlns:a16="http://schemas.microsoft.com/office/drawing/2014/main" id="{B26CB70A-BC4F-C9B3-0F24-DD6C641C9113}"/>
                  </a:ext>
                </a:extLst>
              </p:cNvPr>
              <p:cNvSpPr txBox="1"/>
              <p:nvPr/>
            </p:nvSpPr>
            <p:spPr>
              <a:xfrm>
                <a:off x="2056316" y="4774461"/>
                <a:ext cx="3962401" cy="408112"/>
              </a:xfrm>
              <a:prstGeom prst="rect">
                <a:avLst/>
              </a:prstGeom>
              <a:noFill/>
            </p:spPr>
            <p:txBody>
              <a:bodyPr wrap="square">
                <a:spAutoFit/>
              </a:bodyPr>
              <a:lstStyle/>
              <a:p>
                <a:pPr defTabSz="548640">
                  <a:spcAft>
                    <a:spcPts val="600"/>
                  </a:spcAft>
                </a:pPr>
                <a:r>
                  <a:rPr lang="en-US" sz="2000" kern="1200" dirty="0">
                    <a:solidFill>
                      <a:schemeClr val="bg2"/>
                    </a:solidFill>
                    <a:ea typeface="+mn-ea"/>
                    <a:cs typeface="Calibri" panose="020F0502020204030204" pitchFamily="34" charset="0"/>
                  </a:rPr>
                  <a:t>Justice Bland</a:t>
                </a:r>
                <a:endParaRPr kumimoji="0" lang="en-US" sz="4000" b="0" i="0" u="none" strike="noStrike" kern="1200" cap="none" spc="0" normalizeH="0" baseline="0" noProof="0" dirty="0">
                  <a:ln>
                    <a:noFill/>
                  </a:ln>
                  <a:solidFill>
                    <a:schemeClr val="bg2"/>
                  </a:solidFill>
                  <a:effectLst/>
                  <a:uLnTx/>
                  <a:uFillTx/>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FC5CA97B-75D1-00B4-BB8D-B0E30FF803B3}"/>
                </a:ext>
              </a:extLst>
            </p:cNvPr>
            <p:cNvGrpSpPr/>
            <p:nvPr/>
          </p:nvGrpSpPr>
          <p:grpSpPr>
            <a:xfrm>
              <a:off x="319916" y="4207128"/>
              <a:ext cx="5679079" cy="722043"/>
              <a:chOff x="319916" y="4775968"/>
              <a:chExt cx="5679079" cy="722043"/>
            </a:xfrm>
          </p:grpSpPr>
          <p:grpSp>
            <p:nvGrpSpPr>
              <p:cNvPr id="26" name="Group 25">
                <a:extLst>
                  <a:ext uri="{FF2B5EF4-FFF2-40B4-BE49-F238E27FC236}">
                    <a16:creationId xmlns:a16="http://schemas.microsoft.com/office/drawing/2014/main" id="{AC2726A3-095C-5DC1-D31E-24C6212EA0C8}"/>
                  </a:ext>
                </a:extLst>
              </p:cNvPr>
              <p:cNvGrpSpPr/>
              <p:nvPr/>
            </p:nvGrpSpPr>
            <p:grpSpPr>
              <a:xfrm>
                <a:off x="319916" y="4830742"/>
                <a:ext cx="1508884" cy="635462"/>
                <a:chOff x="685799" y="2452412"/>
                <a:chExt cx="1508884" cy="635462"/>
              </a:xfrm>
            </p:grpSpPr>
            <p:sp>
              <p:nvSpPr>
                <p:cNvPr id="27" name="Inhaltsplatzhalter 4">
                  <a:extLst>
                    <a:ext uri="{FF2B5EF4-FFF2-40B4-BE49-F238E27FC236}">
                      <a16:creationId xmlns:a16="http://schemas.microsoft.com/office/drawing/2014/main" id="{6208F237-7659-276F-823A-DB1047CD69CB}"/>
                    </a:ext>
                  </a:extLst>
                </p:cNvPr>
                <p:cNvSpPr txBox="1">
                  <a:spLocks/>
                </p:cNvSpPr>
                <p:nvPr/>
              </p:nvSpPr>
              <p:spPr>
                <a:xfrm>
                  <a:off x="838200" y="2452412"/>
                  <a:ext cx="1356483" cy="627864"/>
                </a:xfrm>
                <a:prstGeom prst="rect">
                  <a:avLst/>
                </a:prstGeom>
              </p:spPr>
              <p:txBody>
                <a:bodyPr wrap="square" lIns="0" tIns="0" rIns="0" bIns="0" anchor="t">
                  <a:spAutoFit/>
                </a:bodyPr>
                <a:lstStyle>
                  <a:defPPr>
                    <a:defRPr lang="en-US"/>
                  </a:defPPr>
                  <a:lvl1pPr indent="0" defTabSz="548476">
                    <a:lnSpc>
                      <a:spcPct val="100000"/>
                    </a:lnSpc>
                    <a:spcBef>
                      <a:spcPts val="0"/>
                    </a:spcBef>
                    <a:spcAft>
                      <a:spcPts val="0"/>
                    </a:spcAft>
                    <a:buFont typeface="Wingdings" panose="05000000000000000000" pitchFamily="2" charset="2"/>
                    <a:buNone/>
                    <a:tabLst>
                      <a:tab pos="719138" algn="l"/>
                    </a:tabLst>
                    <a:defRPr sz="2000" b="1">
                      <a:solidFill>
                        <a:schemeClr val="bg2"/>
                      </a:solidFill>
                      <a:cs typeface="Calibri" panose="020F0502020204030204" pitchFamily="34" charset="0"/>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r>
                    <a:rPr lang="en-US" dirty="0"/>
                    <a:t>Plurality </a:t>
                  </a:r>
                </a:p>
                <a:p>
                  <a:r>
                    <a:rPr lang="en-US" dirty="0"/>
                    <a:t>Opinion: 	</a:t>
                  </a:r>
                </a:p>
              </p:txBody>
            </p:sp>
            <p:sp>
              <p:nvSpPr>
                <p:cNvPr id="28" name="Rectangle 27">
                  <a:extLst>
                    <a:ext uri="{FF2B5EF4-FFF2-40B4-BE49-F238E27FC236}">
                      <a16:creationId xmlns:a16="http://schemas.microsoft.com/office/drawing/2014/main" id="{D31C06E4-86E5-72B7-0C12-F9EF06CE452B}"/>
                    </a:ext>
                  </a:extLst>
                </p:cNvPr>
                <p:cNvSpPr/>
                <p:nvPr/>
              </p:nvSpPr>
              <p:spPr bwMode="auto">
                <a:xfrm>
                  <a:off x="685799" y="2457710"/>
                  <a:ext cx="61084" cy="630164"/>
                </a:xfrm>
                <a:prstGeom prst="rect">
                  <a:avLst/>
                </a:prstGeom>
                <a:solidFill>
                  <a:srgbClr val="900000"/>
                </a:solidFill>
                <a:ln w="9525">
                  <a:solidFill>
                    <a:srgbClr val="900000"/>
                  </a:solid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2"/>
                    </a:solidFill>
                    <a:effectLst/>
                    <a:uLnTx/>
                    <a:uFillTx/>
                    <a:ea typeface="+mn-ea"/>
                    <a:cs typeface="Calibri" panose="020F0502020204030204" pitchFamily="34" charset="0"/>
                  </a:endParaRPr>
                </a:p>
              </p:txBody>
            </p:sp>
          </p:grpSp>
          <p:sp>
            <p:nvSpPr>
              <p:cNvPr id="30" name="TextBox 29">
                <a:extLst>
                  <a:ext uri="{FF2B5EF4-FFF2-40B4-BE49-F238E27FC236}">
                    <a16:creationId xmlns:a16="http://schemas.microsoft.com/office/drawing/2014/main" id="{E215EF78-42F5-2F3E-9E5E-B805B819FC5A}"/>
                  </a:ext>
                </a:extLst>
              </p:cNvPr>
              <p:cNvSpPr txBox="1"/>
              <p:nvPr/>
            </p:nvSpPr>
            <p:spPr>
              <a:xfrm>
                <a:off x="2036594" y="4775968"/>
                <a:ext cx="3962401" cy="722043"/>
              </a:xfrm>
              <a:prstGeom prst="rect">
                <a:avLst/>
              </a:prstGeom>
              <a:noFill/>
            </p:spPr>
            <p:txBody>
              <a:bodyPr wrap="square">
                <a:spAutoFit/>
              </a:bodyPr>
              <a:lstStyle/>
              <a:p>
                <a:pPr defTabSz="548640">
                  <a:spcAft>
                    <a:spcPts val="600"/>
                  </a:spcAft>
                </a:pPr>
                <a:r>
                  <a:rPr lang="en-US" sz="2000" kern="1200" dirty="0">
                    <a:solidFill>
                      <a:schemeClr val="bg2"/>
                    </a:solidFill>
                    <a:ea typeface="+mn-ea"/>
                    <a:cs typeface="Calibri" panose="020F0502020204030204" pitchFamily="34" charset="0"/>
                  </a:rPr>
                  <a:t>Justices Blacklock (author), </a:t>
                </a:r>
                <a:br>
                  <a:rPr lang="en-US" sz="2000" kern="1200" dirty="0">
                    <a:solidFill>
                      <a:schemeClr val="bg2"/>
                    </a:solidFill>
                    <a:ea typeface="+mn-ea"/>
                    <a:cs typeface="Calibri" panose="020F0502020204030204" pitchFamily="34" charset="0"/>
                  </a:rPr>
                </a:br>
                <a:r>
                  <a:rPr lang="en-US" sz="2000" kern="1200" dirty="0">
                    <a:solidFill>
                      <a:schemeClr val="bg2"/>
                    </a:solidFill>
                    <a:ea typeface="+mn-ea"/>
                    <a:cs typeface="Calibri" panose="020F0502020204030204" pitchFamily="34" charset="0"/>
                  </a:rPr>
                  <a:t>Busby, Hecht</a:t>
                </a:r>
                <a:endParaRPr kumimoji="0" lang="en-US" sz="4000" b="0" i="0" u="none" strike="noStrike" kern="1200" cap="none" spc="0" normalizeH="0" baseline="0" noProof="0" dirty="0">
                  <a:ln>
                    <a:noFill/>
                  </a:ln>
                  <a:solidFill>
                    <a:schemeClr val="bg2"/>
                  </a:solidFill>
                  <a:effectLst/>
                  <a:uLnTx/>
                  <a:uFillTx/>
                  <a:ea typeface="+mn-ea"/>
                  <a:cs typeface="Calibri" panose="020F0502020204030204" pitchFamily="34" charset="0"/>
                </a:endParaRPr>
              </a:p>
            </p:txBody>
          </p:sp>
        </p:grpSp>
        <p:grpSp>
          <p:nvGrpSpPr>
            <p:cNvPr id="45" name="Group 44">
              <a:extLst>
                <a:ext uri="{FF2B5EF4-FFF2-40B4-BE49-F238E27FC236}">
                  <a16:creationId xmlns:a16="http://schemas.microsoft.com/office/drawing/2014/main" id="{B5AED280-04EA-0A7C-19D5-E34635A515C0}"/>
                </a:ext>
              </a:extLst>
            </p:cNvPr>
            <p:cNvGrpSpPr/>
            <p:nvPr/>
          </p:nvGrpSpPr>
          <p:grpSpPr>
            <a:xfrm>
              <a:off x="319916" y="3581400"/>
              <a:ext cx="5698801" cy="776589"/>
              <a:chOff x="319916" y="4191000"/>
              <a:chExt cx="5698801" cy="776589"/>
            </a:xfrm>
          </p:grpSpPr>
          <p:grpSp>
            <p:nvGrpSpPr>
              <p:cNvPr id="12" name="Group 11">
                <a:extLst>
                  <a:ext uri="{FF2B5EF4-FFF2-40B4-BE49-F238E27FC236}">
                    <a16:creationId xmlns:a16="http://schemas.microsoft.com/office/drawing/2014/main" id="{71EFBFCC-C5EE-C1FC-DE93-600649FD197D}"/>
                  </a:ext>
                </a:extLst>
              </p:cNvPr>
              <p:cNvGrpSpPr/>
              <p:nvPr/>
            </p:nvGrpSpPr>
            <p:grpSpPr>
              <a:xfrm>
                <a:off x="319916" y="4191000"/>
                <a:ext cx="1508884" cy="776589"/>
                <a:chOff x="685799" y="2422270"/>
                <a:chExt cx="1508884" cy="776589"/>
              </a:xfrm>
            </p:grpSpPr>
            <p:sp>
              <p:nvSpPr>
                <p:cNvPr id="13" name="Inhaltsplatzhalter 4">
                  <a:extLst>
                    <a:ext uri="{FF2B5EF4-FFF2-40B4-BE49-F238E27FC236}">
                      <a16:creationId xmlns:a16="http://schemas.microsoft.com/office/drawing/2014/main" id="{0C7712B5-B3D6-A455-46B9-EE9870F327FD}"/>
                    </a:ext>
                  </a:extLst>
                </p:cNvPr>
                <p:cNvSpPr txBox="1">
                  <a:spLocks/>
                </p:cNvSpPr>
                <p:nvPr/>
              </p:nvSpPr>
              <p:spPr>
                <a:xfrm>
                  <a:off x="838200" y="2422270"/>
                  <a:ext cx="1356483" cy="776589"/>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719138" indent="-719138" defTabSz="548476">
                    <a:lnSpc>
                      <a:spcPct val="130000"/>
                    </a:lnSpc>
                    <a:spcAft>
                      <a:spcPts val="600"/>
                    </a:spcAft>
                    <a:buNone/>
                    <a:tabLst>
                      <a:tab pos="719138" algn="l"/>
                    </a:tabLst>
                    <a:defRPr/>
                  </a:pPr>
                  <a:r>
                    <a:rPr lang="en-US" sz="2000" b="1" kern="1200" dirty="0">
                      <a:solidFill>
                        <a:schemeClr val="bg2"/>
                      </a:solidFill>
                      <a:latin typeface="+mn-lt"/>
                      <a:ea typeface="+mn-ea"/>
                      <a:cs typeface="Calibri" panose="020F0502020204030204" pitchFamily="34" charset="0"/>
                    </a:rPr>
                    <a:t>Recusing: 	</a:t>
                  </a:r>
                  <a:endParaRPr kumimoji="0" lang="en-US" sz="2800" b="0" i="0" u="none" strike="noStrike" kern="1200" cap="none" spc="0" normalizeH="0" baseline="0" noProof="0" dirty="0">
                    <a:ln>
                      <a:noFill/>
                    </a:ln>
                    <a:solidFill>
                      <a:schemeClr val="bg2"/>
                    </a:solidFill>
                    <a:effectLst/>
                    <a:uLnTx/>
                    <a:uFillTx/>
                    <a:latin typeface="+mn-lt"/>
                    <a:ea typeface="+mn-ea"/>
                    <a:cs typeface="Calibri" panose="020F0502020204030204" pitchFamily="34" charset="0"/>
                  </a:endParaRPr>
                </a:p>
              </p:txBody>
            </p:sp>
            <p:sp>
              <p:nvSpPr>
                <p:cNvPr id="14" name="Rectangle 13">
                  <a:extLst>
                    <a:ext uri="{FF2B5EF4-FFF2-40B4-BE49-F238E27FC236}">
                      <a16:creationId xmlns:a16="http://schemas.microsoft.com/office/drawing/2014/main" id="{E1A6046C-5BF0-797C-2712-E37E65F836BC}"/>
                    </a:ext>
                  </a:extLst>
                </p:cNvPr>
                <p:cNvSpPr/>
                <p:nvPr/>
              </p:nvSpPr>
              <p:spPr bwMode="auto">
                <a:xfrm>
                  <a:off x="685799" y="2477907"/>
                  <a:ext cx="61083" cy="407144"/>
                </a:xfrm>
                <a:prstGeom prst="rect">
                  <a:avLst/>
                </a:prstGeom>
                <a:solidFill>
                  <a:srgbClr val="900000"/>
                </a:solidFill>
                <a:ln w="9525">
                  <a:solidFill>
                    <a:srgbClr val="900000"/>
                  </a:solid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2"/>
                    </a:solidFill>
                    <a:effectLst/>
                    <a:uLnTx/>
                    <a:uFillTx/>
                    <a:ea typeface="+mn-ea"/>
                    <a:cs typeface="Calibri" panose="020F0502020204030204" pitchFamily="34" charset="0"/>
                  </a:endParaRPr>
                </a:p>
              </p:txBody>
            </p:sp>
          </p:grpSp>
          <p:sp>
            <p:nvSpPr>
              <p:cNvPr id="31" name="TextBox 30">
                <a:extLst>
                  <a:ext uri="{FF2B5EF4-FFF2-40B4-BE49-F238E27FC236}">
                    <a16:creationId xmlns:a16="http://schemas.microsoft.com/office/drawing/2014/main" id="{98A4BCF4-B5D2-7AAD-23DC-F1DFCA58A451}"/>
                  </a:ext>
                </a:extLst>
              </p:cNvPr>
              <p:cNvSpPr txBox="1"/>
              <p:nvPr/>
            </p:nvSpPr>
            <p:spPr>
              <a:xfrm>
                <a:off x="2056316" y="4204223"/>
                <a:ext cx="3962401" cy="408112"/>
              </a:xfrm>
              <a:prstGeom prst="rect">
                <a:avLst/>
              </a:prstGeom>
              <a:noFill/>
            </p:spPr>
            <p:txBody>
              <a:bodyPr wrap="square">
                <a:spAutoFit/>
              </a:bodyPr>
              <a:lstStyle/>
              <a:p>
                <a:pPr defTabSz="548640">
                  <a:spcAft>
                    <a:spcPts val="600"/>
                  </a:spcAft>
                </a:pPr>
                <a:r>
                  <a:rPr lang="en-US" sz="2000" kern="1200" dirty="0">
                    <a:solidFill>
                      <a:schemeClr val="bg2"/>
                    </a:solidFill>
                    <a:ea typeface="+mn-ea"/>
                    <a:cs typeface="Calibri" panose="020F0502020204030204" pitchFamily="34" charset="0"/>
                  </a:rPr>
                  <a:t>Justices Huddle, </a:t>
                </a:r>
                <a:r>
                  <a:rPr lang="en-US" sz="2000" kern="1200" dirty="0" err="1">
                    <a:solidFill>
                      <a:schemeClr val="bg2"/>
                    </a:solidFill>
                    <a:ea typeface="+mn-ea"/>
                    <a:cs typeface="Calibri" panose="020F0502020204030204" pitchFamily="34" charset="0"/>
                  </a:rPr>
                  <a:t>Lehrmann</a:t>
                </a:r>
                <a:r>
                  <a:rPr lang="en-US" sz="2000" kern="1200" dirty="0">
                    <a:solidFill>
                      <a:schemeClr val="bg2"/>
                    </a:solidFill>
                    <a:ea typeface="+mn-ea"/>
                    <a:cs typeface="Calibri" panose="020F0502020204030204" pitchFamily="34" charset="0"/>
                  </a:rPr>
                  <a:t>, Young</a:t>
                </a:r>
                <a:endParaRPr kumimoji="0" lang="en-US" sz="4000" b="0" i="0" u="none" strike="noStrike" kern="1200" cap="none" spc="0" normalizeH="0" baseline="0" noProof="0" dirty="0">
                  <a:ln>
                    <a:noFill/>
                  </a:ln>
                  <a:solidFill>
                    <a:schemeClr val="bg2"/>
                  </a:solidFill>
                  <a:effectLst/>
                  <a:uLnTx/>
                  <a:uFillTx/>
                  <a:ea typeface="+mn-ea"/>
                  <a:cs typeface="Calibri" panose="020F0502020204030204" pitchFamily="34" charset="0"/>
                </a:endParaRPr>
              </a:p>
            </p:txBody>
          </p:sp>
        </p:grpSp>
        <p:grpSp>
          <p:nvGrpSpPr>
            <p:cNvPr id="33" name="Group 32">
              <a:extLst>
                <a:ext uri="{FF2B5EF4-FFF2-40B4-BE49-F238E27FC236}">
                  <a16:creationId xmlns:a16="http://schemas.microsoft.com/office/drawing/2014/main" id="{2B96078B-5504-6786-77C8-943CA0BE6E03}"/>
                </a:ext>
              </a:extLst>
            </p:cNvPr>
            <p:cNvGrpSpPr/>
            <p:nvPr/>
          </p:nvGrpSpPr>
          <p:grpSpPr>
            <a:xfrm>
              <a:off x="319916" y="5058196"/>
              <a:ext cx="5679079" cy="679729"/>
              <a:chOff x="319916" y="4788836"/>
              <a:chExt cx="5679079" cy="679729"/>
            </a:xfrm>
          </p:grpSpPr>
          <p:grpSp>
            <p:nvGrpSpPr>
              <p:cNvPr id="34" name="Group 33">
                <a:extLst>
                  <a:ext uri="{FF2B5EF4-FFF2-40B4-BE49-F238E27FC236}">
                    <a16:creationId xmlns:a16="http://schemas.microsoft.com/office/drawing/2014/main" id="{0DB265BB-B034-87A7-8D2B-AE19169CE928}"/>
                  </a:ext>
                </a:extLst>
              </p:cNvPr>
              <p:cNvGrpSpPr/>
              <p:nvPr/>
            </p:nvGrpSpPr>
            <p:grpSpPr>
              <a:xfrm>
                <a:off x="319916" y="4836040"/>
                <a:ext cx="1737483" cy="632525"/>
                <a:chOff x="685799" y="2457710"/>
                <a:chExt cx="1737483" cy="632525"/>
              </a:xfrm>
            </p:grpSpPr>
            <p:sp>
              <p:nvSpPr>
                <p:cNvPr id="36" name="Inhaltsplatzhalter 4">
                  <a:extLst>
                    <a:ext uri="{FF2B5EF4-FFF2-40B4-BE49-F238E27FC236}">
                      <a16:creationId xmlns:a16="http://schemas.microsoft.com/office/drawing/2014/main" id="{906C38C3-3BCB-9A57-2E76-CD74B5AD2B23}"/>
                    </a:ext>
                  </a:extLst>
                </p:cNvPr>
                <p:cNvSpPr txBox="1">
                  <a:spLocks/>
                </p:cNvSpPr>
                <p:nvPr/>
              </p:nvSpPr>
              <p:spPr>
                <a:xfrm>
                  <a:off x="838200" y="2462371"/>
                  <a:ext cx="1585082" cy="62786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548476">
                    <a:lnSpc>
                      <a:spcPct val="100000"/>
                    </a:lnSpc>
                    <a:spcAft>
                      <a:spcPts val="0"/>
                    </a:spcAft>
                    <a:buNone/>
                    <a:tabLst>
                      <a:tab pos="719138" algn="l"/>
                    </a:tabLst>
                    <a:defRPr/>
                  </a:pPr>
                  <a:r>
                    <a:rPr lang="en-US" sz="2000" b="1" kern="1200" dirty="0">
                      <a:solidFill>
                        <a:schemeClr val="bg2"/>
                      </a:solidFill>
                      <a:latin typeface="+mn-lt"/>
                      <a:ea typeface="+mn-ea"/>
                      <a:cs typeface="Calibri" panose="020F0502020204030204" pitchFamily="34" charset="0"/>
                    </a:rPr>
                    <a:t>Concurring</a:t>
                  </a:r>
                </a:p>
                <a:p>
                  <a:pPr marL="0" indent="0" defTabSz="548476">
                    <a:lnSpc>
                      <a:spcPct val="100000"/>
                    </a:lnSpc>
                    <a:spcAft>
                      <a:spcPts val="0"/>
                    </a:spcAft>
                    <a:buNone/>
                    <a:tabLst>
                      <a:tab pos="719138" algn="l"/>
                    </a:tabLst>
                    <a:defRPr/>
                  </a:pPr>
                  <a:r>
                    <a:rPr lang="en-US" sz="2000" b="1" kern="1200" dirty="0">
                      <a:solidFill>
                        <a:schemeClr val="bg2"/>
                      </a:solidFill>
                      <a:latin typeface="+mn-lt"/>
                      <a:ea typeface="+mn-ea"/>
                      <a:cs typeface="Calibri" panose="020F0502020204030204" pitchFamily="34" charset="0"/>
                    </a:rPr>
                    <a:t>Opinion 1</a:t>
                  </a:r>
                  <a:endParaRPr kumimoji="0" lang="en-US" sz="2800" b="0" i="0" u="none" strike="noStrike" kern="1200" cap="none" spc="0" normalizeH="0" baseline="0" noProof="0" dirty="0">
                    <a:ln>
                      <a:noFill/>
                    </a:ln>
                    <a:solidFill>
                      <a:schemeClr val="bg2"/>
                    </a:solidFill>
                    <a:effectLst/>
                    <a:uLnTx/>
                    <a:uFillTx/>
                    <a:latin typeface="+mn-lt"/>
                    <a:ea typeface="+mn-ea"/>
                    <a:cs typeface="Calibri" panose="020F0502020204030204" pitchFamily="34" charset="0"/>
                  </a:endParaRPr>
                </a:p>
              </p:txBody>
            </p:sp>
            <p:sp>
              <p:nvSpPr>
                <p:cNvPr id="37" name="Rectangle 36">
                  <a:extLst>
                    <a:ext uri="{FF2B5EF4-FFF2-40B4-BE49-F238E27FC236}">
                      <a16:creationId xmlns:a16="http://schemas.microsoft.com/office/drawing/2014/main" id="{3E916E23-9EFD-7049-2607-B534C97150D8}"/>
                    </a:ext>
                  </a:extLst>
                </p:cNvPr>
                <p:cNvSpPr/>
                <p:nvPr/>
              </p:nvSpPr>
              <p:spPr bwMode="auto">
                <a:xfrm>
                  <a:off x="685799" y="2457710"/>
                  <a:ext cx="61084" cy="630164"/>
                </a:xfrm>
                <a:prstGeom prst="rect">
                  <a:avLst/>
                </a:prstGeom>
                <a:solidFill>
                  <a:srgbClr val="900000"/>
                </a:solidFill>
                <a:ln w="9525">
                  <a:solidFill>
                    <a:srgbClr val="900000"/>
                  </a:solidFill>
                  <a:round/>
                  <a:headEnd/>
                  <a:tailEnd/>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2"/>
                    </a:solidFill>
                    <a:effectLst/>
                    <a:uLnTx/>
                    <a:uFillTx/>
                    <a:ea typeface="+mn-ea"/>
                    <a:cs typeface="Calibri" panose="020F0502020204030204" pitchFamily="34" charset="0"/>
                  </a:endParaRPr>
                </a:p>
              </p:txBody>
            </p:sp>
          </p:grpSp>
          <p:sp>
            <p:nvSpPr>
              <p:cNvPr id="35" name="TextBox 34">
                <a:extLst>
                  <a:ext uri="{FF2B5EF4-FFF2-40B4-BE49-F238E27FC236}">
                    <a16:creationId xmlns:a16="http://schemas.microsoft.com/office/drawing/2014/main" id="{357B976D-76BC-F4B6-B7A2-F4947987EC8A}"/>
                  </a:ext>
                </a:extLst>
              </p:cNvPr>
              <p:cNvSpPr txBox="1"/>
              <p:nvPr/>
            </p:nvSpPr>
            <p:spPr>
              <a:xfrm>
                <a:off x="2036594" y="4788836"/>
                <a:ext cx="3962401" cy="408112"/>
              </a:xfrm>
              <a:prstGeom prst="rect">
                <a:avLst/>
              </a:prstGeom>
              <a:noFill/>
            </p:spPr>
            <p:txBody>
              <a:bodyPr wrap="square">
                <a:spAutoFit/>
              </a:bodyPr>
              <a:lstStyle/>
              <a:p>
                <a:pPr defTabSz="548640">
                  <a:spcAft>
                    <a:spcPts val="600"/>
                  </a:spcAft>
                </a:pPr>
                <a:r>
                  <a:rPr lang="en-US" sz="2000" kern="1200" dirty="0">
                    <a:solidFill>
                      <a:schemeClr val="bg2"/>
                    </a:solidFill>
                    <a:ea typeface="+mn-ea"/>
                    <a:cs typeface="Calibri" panose="020F0502020204030204" pitchFamily="34" charset="0"/>
                  </a:rPr>
                  <a:t>Justices Devine (author), Boyd</a:t>
                </a:r>
                <a:endParaRPr kumimoji="0" lang="en-US" sz="4000" b="0" i="0" u="none" strike="noStrike" kern="1200" cap="none" spc="0" normalizeH="0" baseline="0" noProof="0" dirty="0">
                  <a:ln>
                    <a:noFill/>
                  </a:ln>
                  <a:solidFill>
                    <a:schemeClr val="bg2"/>
                  </a:solidFill>
                  <a:effectLst/>
                  <a:uLnTx/>
                  <a:uFillTx/>
                  <a:ea typeface="+mn-ea"/>
                  <a:cs typeface="Calibri" panose="020F0502020204030204" pitchFamily="34" charset="0"/>
                </a:endParaRPr>
              </a:p>
            </p:txBody>
          </p:sp>
        </p:grpSp>
      </p:grpSp>
    </p:spTree>
    <p:extLst>
      <p:ext uri="{BB962C8B-B14F-4D97-AF65-F5344CB8AC3E}">
        <p14:creationId xmlns:p14="http://schemas.microsoft.com/office/powerpoint/2010/main" val="2881915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9E9C3-AEA9-F318-63D8-7AB22316A854}"/>
            </a:ext>
          </a:extLst>
        </p:cNvPr>
        <p:cNvGrpSpPr/>
        <p:nvPr/>
      </p:nvGrpSpPr>
      <p:grpSpPr>
        <a:xfrm>
          <a:off x="0" y="0"/>
          <a:ext cx="0" cy="0"/>
          <a:chOff x="0" y="0"/>
          <a:chExt cx="0" cy="0"/>
        </a:xfrm>
      </p:grpSpPr>
      <p:pic>
        <p:nvPicPr>
          <p:cNvPr id="6" name="Picture 5" descr="A anchor with a hot air balloon attached to it&#10;&#10;Description automatically generated">
            <a:extLst>
              <a:ext uri="{FF2B5EF4-FFF2-40B4-BE49-F238E27FC236}">
                <a16:creationId xmlns:a16="http://schemas.microsoft.com/office/drawing/2014/main" id="{794D5F13-6AA6-B1E0-2B12-61A3FC0FA6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09261" cy="6858000"/>
          </a:xfrm>
          <a:prstGeom prst="rect">
            <a:avLst/>
          </a:prstGeom>
        </p:spPr>
      </p:pic>
      <p:sp>
        <p:nvSpPr>
          <p:cNvPr id="7" name="Rectangle 6">
            <a:extLst>
              <a:ext uri="{FF2B5EF4-FFF2-40B4-BE49-F238E27FC236}">
                <a16:creationId xmlns:a16="http://schemas.microsoft.com/office/drawing/2014/main" id="{D68B1FDC-EB26-5734-BCB6-8486D019316E}"/>
              </a:ext>
            </a:extLst>
          </p:cNvPr>
          <p:cNvSpPr/>
          <p:nvPr/>
        </p:nvSpPr>
        <p:spPr>
          <a:xfrm>
            <a:off x="5867400" y="0"/>
            <a:ext cx="6333460" cy="6858000"/>
          </a:xfrm>
          <a:prstGeom prst="rect">
            <a:avLst/>
          </a:pr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1E74E523-4F8B-9574-C57F-6CBDB9129CAE}"/>
              </a:ext>
            </a:extLst>
          </p:cNvPr>
          <p:cNvGrpSpPr/>
          <p:nvPr/>
        </p:nvGrpSpPr>
        <p:grpSpPr>
          <a:xfrm>
            <a:off x="5638800" y="304800"/>
            <a:ext cx="6553200" cy="1676400"/>
            <a:chOff x="5486400" y="2590800"/>
            <a:chExt cx="6553200" cy="1676400"/>
          </a:xfrm>
        </p:grpSpPr>
        <p:sp>
          <p:nvSpPr>
            <p:cNvPr id="9" name="Arrow: Pentagon 8">
              <a:extLst>
                <a:ext uri="{FF2B5EF4-FFF2-40B4-BE49-F238E27FC236}">
                  <a16:creationId xmlns:a16="http://schemas.microsoft.com/office/drawing/2014/main" id="{A2A2B2DF-3A3F-24A8-D202-1ADB7C347B30}"/>
                </a:ext>
              </a:extLst>
            </p:cNvPr>
            <p:cNvSpPr/>
            <p:nvPr/>
          </p:nvSpPr>
          <p:spPr>
            <a:xfrm rot="10800000">
              <a:off x="5486400" y="2590800"/>
              <a:ext cx="6553200" cy="1676400"/>
            </a:xfrm>
            <a:prstGeom prst="homePlate">
              <a:avLst>
                <a:gd name="adj" fmla="val 53273"/>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E42536EB-B435-C032-D22E-3C226EFE3AA7}"/>
                </a:ext>
              </a:extLst>
            </p:cNvPr>
            <p:cNvSpPr txBox="1"/>
            <p:nvPr/>
          </p:nvSpPr>
          <p:spPr>
            <a:xfrm>
              <a:off x="6019800" y="2890391"/>
              <a:ext cx="5867400" cy="1077218"/>
            </a:xfrm>
            <a:prstGeom prst="rect">
              <a:avLst/>
            </a:prstGeom>
            <a:noFill/>
          </p:spPr>
          <p:txBody>
            <a:bodyPr wrap="square" rtlCol="0">
              <a:spAutoFit/>
            </a:bodyPr>
            <a:lstStyle/>
            <a:p>
              <a:pPr marR="0" algn="ctr">
                <a:spcBef>
                  <a:spcPts val="0"/>
                </a:spcBef>
                <a:spcAft>
                  <a:spcPts val="0"/>
                </a:spcAft>
              </a:pP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Avoiding Unsubstantiated Anchors</a:t>
              </a:r>
            </a:p>
          </p:txBody>
        </p:sp>
      </p:grpSp>
      <p:sp>
        <p:nvSpPr>
          <p:cNvPr id="8" name="TextBox 7">
            <a:extLst>
              <a:ext uri="{FF2B5EF4-FFF2-40B4-BE49-F238E27FC236}">
                <a16:creationId xmlns:a16="http://schemas.microsoft.com/office/drawing/2014/main" id="{E50EC8B9-C097-2079-1E26-DC295EBD2C9B}"/>
              </a:ext>
            </a:extLst>
          </p:cNvPr>
          <p:cNvSpPr txBox="1"/>
          <p:nvPr/>
        </p:nvSpPr>
        <p:spPr>
          <a:xfrm>
            <a:off x="6610350" y="3124200"/>
            <a:ext cx="4991100" cy="150810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endParaRPr lang="en-US" sz="3000" i="1" dirty="0">
              <a:solidFill>
                <a:schemeClr val="bg1"/>
              </a:solidFill>
              <a:cs typeface="Calibri" panose="020F0502020204030204" pitchFamily="34" charset="0"/>
            </a:endParaRPr>
          </a:p>
          <a:p>
            <a:pPr marL="0" marR="0" lvl="0" indent="0" algn="l" defTabSz="914400" rtl="0" eaLnBrk="1" fontAlgn="auto" latinLnBrk="0" hangingPunct="1">
              <a:spcBef>
                <a:spcPts val="0"/>
              </a:spcBef>
              <a:spcAft>
                <a:spcPts val="0"/>
              </a:spcAft>
              <a:buClrTx/>
              <a:buSzTx/>
              <a:buFontTx/>
              <a:buNone/>
              <a:tabLst/>
              <a:defRPr/>
            </a:pPr>
            <a:r>
              <a:rPr kumimoji="0" lang="en-US" sz="3400" u="none" strike="noStrike" kern="1200" cap="none" spc="0" normalizeH="0" baseline="0" noProof="0" dirty="0">
                <a:ln>
                  <a:noFill/>
                </a:ln>
                <a:solidFill>
                  <a:schemeClr val="bg1"/>
                </a:solidFill>
                <a:effectLst/>
                <a:uLnTx/>
                <a:uFillTx/>
                <a:ea typeface="+mn-ea"/>
                <a:cs typeface="Calibri" panose="020F0502020204030204" pitchFamily="34" charset="0"/>
              </a:rPr>
              <a:t>Use life expectancy charts</a:t>
            </a:r>
          </a:p>
          <a:p>
            <a:pPr marL="0" marR="0" lvl="0" indent="0" algn="l" defTabSz="91440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dirty="0">
              <a:ln>
                <a:noFill/>
              </a:ln>
              <a:solidFill>
                <a:schemeClr val="bg1"/>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566721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95AED-4130-94CB-C0F7-9EDEFBABA208}"/>
            </a:ext>
          </a:extLst>
        </p:cNvPr>
        <p:cNvGrpSpPr/>
        <p:nvPr/>
      </p:nvGrpSpPr>
      <p:grpSpPr>
        <a:xfrm>
          <a:off x="0" y="0"/>
          <a:ext cx="0" cy="0"/>
          <a:chOff x="0" y="0"/>
          <a:chExt cx="0" cy="0"/>
        </a:xfrm>
      </p:grpSpPr>
      <p:pic>
        <p:nvPicPr>
          <p:cNvPr id="6" name="Picture 5" descr="A anchor with a hot air balloon attached to it&#10;&#10;Description automatically generated">
            <a:extLst>
              <a:ext uri="{FF2B5EF4-FFF2-40B4-BE49-F238E27FC236}">
                <a16:creationId xmlns:a16="http://schemas.microsoft.com/office/drawing/2014/main" id="{49705C02-BFDF-E2D2-9101-EA00957446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09261" cy="6858000"/>
          </a:xfrm>
          <a:prstGeom prst="rect">
            <a:avLst/>
          </a:prstGeom>
        </p:spPr>
      </p:pic>
      <p:sp>
        <p:nvSpPr>
          <p:cNvPr id="7" name="Rectangle 6">
            <a:extLst>
              <a:ext uri="{FF2B5EF4-FFF2-40B4-BE49-F238E27FC236}">
                <a16:creationId xmlns:a16="http://schemas.microsoft.com/office/drawing/2014/main" id="{F38CDA3B-B8EF-664C-2292-5A779FE0E21C}"/>
              </a:ext>
            </a:extLst>
          </p:cNvPr>
          <p:cNvSpPr/>
          <p:nvPr/>
        </p:nvSpPr>
        <p:spPr>
          <a:xfrm>
            <a:off x="5867400" y="0"/>
            <a:ext cx="6333460" cy="6858000"/>
          </a:xfrm>
          <a:prstGeom prst="rect">
            <a:avLst/>
          </a:pr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A55799B8-8C49-D39E-51D7-1E62503C769C}"/>
              </a:ext>
            </a:extLst>
          </p:cNvPr>
          <p:cNvGrpSpPr/>
          <p:nvPr/>
        </p:nvGrpSpPr>
        <p:grpSpPr>
          <a:xfrm>
            <a:off x="5638800" y="304800"/>
            <a:ext cx="6553200" cy="1676400"/>
            <a:chOff x="5486400" y="2590800"/>
            <a:chExt cx="6553200" cy="1676400"/>
          </a:xfrm>
        </p:grpSpPr>
        <p:sp>
          <p:nvSpPr>
            <p:cNvPr id="9" name="Arrow: Pentagon 8">
              <a:extLst>
                <a:ext uri="{FF2B5EF4-FFF2-40B4-BE49-F238E27FC236}">
                  <a16:creationId xmlns:a16="http://schemas.microsoft.com/office/drawing/2014/main" id="{9DCA3EEE-90F8-9842-1978-E54520F356C7}"/>
                </a:ext>
              </a:extLst>
            </p:cNvPr>
            <p:cNvSpPr/>
            <p:nvPr/>
          </p:nvSpPr>
          <p:spPr>
            <a:xfrm rot="10800000">
              <a:off x="5486400" y="2590800"/>
              <a:ext cx="6553200" cy="1676400"/>
            </a:xfrm>
            <a:prstGeom prst="homePlate">
              <a:avLst>
                <a:gd name="adj" fmla="val 53273"/>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F8FD373D-954C-15D1-968C-5092C9EA0EA7}"/>
                </a:ext>
              </a:extLst>
            </p:cNvPr>
            <p:cNvSpPr txBox="1"/>
            <p:nvPr/>
          </p:nvSpPr>
          <p:spPr>
            <a:xfrm>
              <a:off x="6019800" y="2890391"/>
              <a:ext cx="5867400" cy="1077218"/>
            </a:xfrm>
            <a:prstGeom prst="rect">
              <a:avLst/>
            </a:prstGeom>
            <a:noFill/>
          </p:spPr>
          <p:txBody>
            <a:bodyPr wrap="square" rtlCol="0">
              <a:spAutoFit/>
            </a:bodyPr>
            <a:lstStyle/>
            <a:p>
              <a:pPr marR="0" algn="ctr">
                <a:spcBef>
                  <a:spcPts val="0"/>
                </a:spcBef>
                <a:spcAft>
                  <a:spcPts val="0"/>
                </a:spcAft>
              </a:pP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Avoiding Unsubstantiated Anchors</a:t>
              </a:r>
            </a:p>
          </p:txBody>
        </p:sp>
      </p:grpSp>
      <p:sp>
        <p:nvSpPr>
          <p:cNvPr id="8" name="TextBox 7">
            <a:extLst>
              <a:ext uri="{FF2B5EF4-FFF2-40B4-BE49-F238E27FC236}">
                <a16:creationId xmlns:a16="http://schemas.microsoft.com/office/drawing/2014/main" id="{89CF3A47-3F75-1DB8-110C-C773B97EE193}"/>
              </a:ext>
            </a:extLst>
          </p:cNvPr>
          <p:cNvSpPr txBox="1"/>
          <p:nvPr/>
        </p:nvSpPr>
        <p:spPr>
          <a:xfrm>
            <a:off x="6305550" y="2667000"/>
            <a:ext cx="5505450" cy="1938992"/>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000" i="1" u="none" strike="noStrike" kern="1200" cap="none" spc="0" normalizeH="0" baseline="0" noProof="0" dirty="0">
                <a:ln>
                  <a:noFill/>
                </a:ln>
                <a:solidFill>
                  <a:schemeClr val="bg1"/>
                </a:solidFill>
                <a:effectLst/>
                <a:uLnTx/>
                <a:uFillTx/>
                <a:ea typeface="+mn-ea"/>
                <a:cs typeface="Calibri" panose="020F0502020204030204" pitchFamily="34" charset="0"/>
              </a:rPr>
              <a:t>Garza</a:t>
            </a:r>
            <a:r>
              <a:rPr kumimoji="0" lang="en-US" sz="3000" u="none" strike="noStrike" kern="1200" cap="none" spc="0" normalizeH="0" baseline="0" noProof="0" dirty="0">
                <a:ln>
                  <a:noFill/>
                </a:ln>
                <a:solidFill>
                  <a:schemeClr val="bg1"/>
                </a:solidFill>
                <a:effectLst/>
                <a:uLnTx/>
                <a:uFillTx/>
                <a:ea typeface="+mn-ea"/>
                <a:cs typeface="Calibri" panose="020F0502020204030204" pitchFamily="34" charset="0"/>
              </a:rPr>
              <a:t>: Jury argument referring to the billions spent on medications to avoid pain </a:t>
            </a:r>
            <a:r>
              <a:rPr lang="en-US" sz="3000" dirty="0">
                <a:solidFill>
                  <a:schemeClr val="bg1"/>
                </a:solidFill>
                <a:cs typeface="Calibri" panose="020F0502020204030204" pitchFamily="34" charset="0"/>
              </a:rPr>
              <a:t>was not preserved</a:t>
            </a:r>
          </a:p>
        </p:txBody>
      </p:sp>
    </p:spTree>
    <p:extLst>
      <p:ext uri="{BB962C8B-B14F-4D97-AF65-F5344CB8AC3E}">
        <p14:creationId xmlns:p14="http://schemas.microsoft.com/office/powerpoint/2010/main" val="504911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3CF29-B0CF-AA56-35F8-77BAF45B365E}"/>
            </a:ext>
          </a:extLst>
        </p:cNvPr>
        <p:cNvGrpSpPr/>
        <p:nvPr/>
      </p:nvGrpSpPr>
      <p:grpSpPr>
        <a:xfrm>
          <a:off x="0" y="0"/>
          <a:ext cx="0" cy="0"/>
          <a:chOff x="0" y="0"/>
          <a:chExt cx="0" cy="0"/>
        </a:xfrm>
      </p:grpSpPr>
      <p:pic>
        <p:nvPicPr>
          <p:cNvPr id="6" name="Picture 5" descr="A anchor with a hot air balloon attached to it&#10;&#10;Description automatically generated">
            <a:extLst>
              <a:ext uri="{FF2B5EF4-FFF2-40B4-BE49-F238E27FC236}">
                <a16:creationId xmlns:a16="http://schemas.microsoft.com/office/drawing/2014/main" id="{760D625C-AECE-F25A-10E7-42FA9032D3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09261" cy="6858000"/>
          </a:xfrm>
          <a:prstGeom prst="rect">
            <a:avLst/>
          </a:prstGeom>
        </p:spPr>
      </p:pic>
      <p:sp>
        <p:nvSpPr>
          <p:cNvPr id="7" name="Rectangle 6">
            <a:extLst>
              <a:ext uri="{FF2B5EF4-FFF2-40B4-BE49-F238E27FC236}">
                <a16:creationId xmlns:a16="http://schemas.microsoft.com/office/drawing/2014/main" id="{A5484046-A82B-A620-A1D7-A694A6235473}"/>
              </a:ext>
            </a:extLst>
          </p:cNvPr>
          <p:cNvSpPr/>
          <p:nvPr/>
        </p:nvSpPr>
        <p:spPr>
          <a:xfrm>
            <a:off x="5867400" y="0"/>
            <a:ext cx="6333460" cy="6858000"/>
          </a:xfrm>
          <a:prstGeom prst="rect">
            <a:avLst/>
          </a:pr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0807DF31-04A5-39E8-9E9E-7E609683DA2B}"/>
              </a:ext>
            </a:extLst>
          </p:cNvPr>
          <p:cNvGrpSpPr/>
          <p:nvPr/>
        </p:nvGrpSpPr>
        <p:grpSpPr>
          <a:xfrm>
            <a:off x="5638800" y="304800"/>
            <a:ext cx="6553200" cy="1676400"/>
            <a:chOff x="5486400" y="2590800"/>
            <a:chExt cx="6553200" cy="1676400"/>
          </a:xfrm>
        </p:grpSpPr>
        <p:sp>
          <p:nvSpPr>
            <p:cNvPr id="9" name="Arrow: Pentagon 8">
              <a:extLst>
                <a:ext uri="{FF2B5EF4-FFF2-40B4-BE49-F238E27FC236}">
                  <a16:creationId xmlns:a16="http://schemas.microsoft.com/office/drawing/2014/main" id="{F75AB2EC-FFCF-27C1-33F0-3CC89ED65A7B}"/>
                </a:ext>
              </a:extLst>
            </p:cNvPr>
            <p:cNvSpPr/>
            <p:nvPr/>
          </p:nvSpPr>
          <p:spPr>
            <a:xfrm rot="10800000">
              <a:off x="5486400" y="2590800"/>
              <a:ext cx="6553200" cy="1676400"/>
            </a:xfrm>
            <a:prstGeom prst="homePlate">
              <a:avLst>
                <a:gd name="adj" fmla="val 53273"/>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54B71678-C3DB-9B3A-8D0B-BED8E686F952}"/>
                </a:ext>
              </a:extLst>
            </p:cNvPr>
            <p:cNvSpPr txBox="1"/>
            <p:nvPr/>
          </p:nvSpPr>
          <p:spPr>
            <a:xfrm>
              <a:off x="6019800" y="2890391"/>
              <a:ext cx="5867400" cy="1077218"/>
            </a:xfrm>
            <a:prstGeom prst="rect">
              <a:avLst/>
            </a:prstGeom>
            <a:noFill/>
          </p:spPr>
          <p:txBody>
            <a:bodyPr wrap="square" rtlCol="0">
              <a:spAutoFit/>
            </a:bodyPr>
            <a:lstStyle/>
            <a:p>
              <a:pPr marR="0" algn="ctr">
                <a:spcBef>
                  <a:spcPts val="0"/>
                </a:spcBef>
                <a:spcAft>
                  <a:spcPts val="0"/>
                </a:spcAft>
              </a:pP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Avoiding Unsubstantiated Anchors</a:t>
              </a:r>
            </a:p>
          </p:txBody>
        </p:sp>
      </p:grpSp>
      <p:sp>
        <p:nvSpPr>
          <p:cNvPr id="8" name="TextBox 7">
            <a:extLst>
              <a:ext uri="{FF2B5EF4-FFF2-40B4-BE49-F238E27FC236}">
                <a16:creationId xmlns:a16="http://schemas.microsoft.com/office/drawing/2014/main" id="{121FAE23-7B14-6371-0F10-6F00CE865B73}"/>
              </a:ext>
            </a:extLst>
          </p:cNvPr>
          <p:cNvSpPr txBox="1"/>
          <p:nvPr/>
        </p:nvSpPr>
        <p:spPr>
          <a:xfrm>
            <a:off x="6305550" y="2667000"/>
            <a:ext cx="5505450" cy="270843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000" i="1" u="none" strike="noStrike" kern="1200" cap="none" spc="0" normalizeH="0" baseline="0" noProof="0" dirty="0">
                <a:ln>
                  <a:noFill/>
                </a:ln>
                <a:solidFill>
                  <a:schemeClr val="bg1"/>
                </a:solidFill>
                <a:effectLst/>
                <a:uLnTx/>
                <a:uFillTx/>
                <a:ea typeface="+mn-ea"/>
                <a:cs typeface="Calibri" panose="020F0502020204030204" pitchFamily="34" charset="0"/>
              </a:rPr>
              <a:t>Garza</a:t>
            </a:r>
            <a:r>
              <a:rPr kumimoji="0" lang="en-US" sz="3000" u="none" strike="noStrike" kern="1200" cap="none" spc="0" normalizeH="0" baseline="0" noProof="0" dirty="0">
                <a:ln>
                  <a:noFill/>
                </a:ln>
                <a:solidFill>
                  <a:schemeClr val="bg1"/>
                </a:solidFill>
                <a:effectLst/>
                <a:uLnTx/>
                <a:uFillTx/>
                <a:ea typeface="+mn-ea"/>
                <a:cs typeface="Calibri" panose="020F0502020204030204" pitchFamily="34" charset="0"/>
              </a:rPr>
              <a:t>: Jury argument </a:t>
            </a:r>
            <a:r>
              <a:rPr lang="en-US" sz="2800" dirty="0">
                <a:solidFill>
                  <a:schemeClr val="bg1"/>
                </a:solidFill>
                <a:cs typeface="Calibri" panose="020F0502020204030204" pitchFamily="34" charset="0"/>
              </a:rPr>
              <a:t>that pain is both expensive and intolerable has rational connection to evidence, particularly in view of per diem argument</a:t>
            </a:r>
            <a:endParaRPr lang="en-US" sz="3000" dirty="0">
              <a:solidFill>
                <a:schemeClr val="bg1"/>
              </a:solidFill>
              <a:cs typeface="Calibri" panose="020F0502020204030204" pitchFamily="34" charset="0"/>
            </a:endParaRPr>
          </a:p>
        </p:txBody>
      </p:sp>
    </p:spTree>
    <p:extLst>
      <p:ext uri="{BB962C8B-B14F-4D97-AF65-F5344CB8AC3E}">
        <p14:creationId xmlns:p14="http://schemas.microsoft.com/office/powerpoint/2010/main" val="4290629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10872-B069-DD5A-DE54-87FCDE22B139}"/>
            </a:ext>
          </a:extLst>
        </p:cNvPr>
        <p:cNvGrpSpPr/>
        <p:nvPr/>
      </p:nvGrpSpPr>
      <p:grpSpPr>
        <a:xfrm>
          <a:off x="0" y="0"/>
          <a:ext cx="0" cy="0"/>
          <a:chOff x="0" y="0"/>
          <a:chExt cx="0" cy="0"/>
        </a:xfrm>
      </p:grpSpPr>
      <p:pic>
        <p:nvPicPr>
          <p:cNvPr id="6" name="Picture 5" descr="A anchor with a hot air balloon attached to it&#10;&#10;Description automatically generated">
            <a:extLst>
              <a:ext uri="{FF2B5EF4-FFF2-40B4-BE49-F238E27FC236}">
                <a16:creationId xmlns:a16="http://schemas.microsoft.com/office/drawing/2014/main" id="{46EF92E3-A13D-190B-602E-9D28403C80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09261" cy="6858000"/>
          </a:xfrm>
          <a:prstGeom prst="rect">
            <a:avLst/>
          </a:prstGeom>
        </p:spPr>
      </p:pic>
      <p:sp>
        <p:nvSpPr>
          <p:cNvPr id="7" name="Rectangle 6">
            <a:extLst>
              <a:ext uri="{FF2B5EF4-FFF2-40B4-BE49-F238E27FC236}">
                <a16:creationId xmlns:a16="http://schemas.microsoft.com/office/drawing/2014/main" id="{E549F6FB-A7C9-C47F-92CF-9C086181DF5A}"/>
              </a:ext>
            </a:extLst>
          </p:cNvPr>
          <p:cNvSpPr/>
          <p:nvPr/>
        </p:nvSpPr>
        <p:spPr>
          <a:xfrm>
            <a:off x="5867400" y="0"/>
            <a:ext cx="6333460" cy="6858000"/>
          </a:xfrm>
          <a:prstGeom prst="rect">
            <a:avLst/>
          </a:pr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337EADFF-460F-E50C-59F7-621025BEB4E1}"/>
              </a:ext>
            </a:extLst>
          </p:cNvPr>
          <p:cNvGrpSpPr/>
          <p:nvPr/>
        </p:nvGrpSpPr>
        <p:grpSpPr>
          <a:xfrm>
            <a:off x="5638800" y="304800"/>
            <a:ext cx="6553200" cy="1676400"/>
            <a:chOff x="5486400" y="2590800"/>
            <a:chExt cx="6553200" cy="1676400"/>
          </a:xfrm>
        </p:grpSpPr>
        <p:sp>
          <p:nvSpPr>
            <p:cNvPr id="9" name="Arrow: Pentagon 8">
              <a:extLst>
                <a:ext uri="{FF2B5EF4-FFF2-40B4-BE49-F238E27FC236}">
                  <a16:creationId xmlns:a16="http://schemas.microsoft.com/office/drawing/2014/main" id="{53656CFB-26B0-8E6B-C612-56D7217E85F3}"/>
                </a:ext>
              </a:extLst>
            </p:cNvPr>
            <p:cNvSpPr/>
            <p:nvPr/>
          </p:nvSpPr>
          <p:spPr>
            <a:xfrm rot="10800000">
              <a:off x="5486400" y="2590800"/>
              <a:ext cx="6553200" cy="1676400"/>
            </a:xfrm>
            <a:prstGeom prst="homePlate">
              <a:avLst>
                <a:gd name="adj" fmla="val 53273"/>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75A66E84-8D50-66CF-8FE0-F13FBFDDEC9C}"/>
                </a:ext>
              </a:extLst>
            </p:cNvPr>
            <p:cNvSpPr txBox="1"/>
            <p:nvPr/>
          </p:nvSpPr>
          <p:spPr>
            <a:xfrm>
              <a:off x="6019800" y="2890391"/>
              <a:ext cx="5867400" cy="1077218"/>
            </a:xfrm>
            <a:prstGeom prst="rect">
              <a:avLst/>
            </a:prstGeom>
            <a:noFill/>
          </p:spPr>
          <p:txBody>
            <a:bodyPr wrap="square" rtlCol="0">
              <a:spAutoFit/>
            </a:bodyPr>
            <a:lstStyle/>
            <a:p>
              <a:pPr marR="0" algn="ctr">
                <a:spcBef>
                  <a:spcPts val="0"/>
                </a:spcBef>
                <a:spcAft>
                  <a:spcPts val="0"/>
                </a:spcAft>
              </a:pP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Avoiding Unsubstantiated Anchors</a:t>
              </a:r>
            </a:p>
          </p:txBody>
        </p:sp>
      </p:grpSp>
      <p:sp>
        <p:nvSpPr>
          <p:cNvPr id="8" name="TextBox 7">
            <a:extLst>
              <a:ext uri="{FF2B5EF4-FFF2-40B4-BE49-F238E27FC236}">
                <a16:creationId xmlns:a16="http://schemas.microsoft.com/office/drawing/2014/main" id="{8840B229-00BD-990B-1DA4-E5C1D7150828}"/>
              </a:ext>
            </a:extLst>
          </p:cNvPr>
          <p:cNvSpPr txBox="1"/>
          <p:nvPr/>
        </p:nvSpPr>
        <p:spPr>
          <a:xfrm>
            <a:off x="6305550" y="2667000"/>
            <a:ext cx="5505450" cy="166199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400" u="none" strike="noStrike" kern="1200" cap="none" spc="0" normalizeH="0" baseline="0" noProof="0" dirty="0">
                <a:ln>
                  <a:noFill/>
                </a:ln>
                <a:solidFill>
                  <a:schemeClr val="bg1"/>
                </a:solidFill>
                <a:effectLst/>
                <a:uLnTx/>
                <a:uFillTx/>
                <a:ea typeface="+mn-ea"/>
                <a:cs typeface="Calibri" panose="020F0502020204030204" pitchFamily="34" charset="0"/>
              </a:rPr>
              <a:t>Potential problems if argue for large amounts per day or hour? </a:t>
            </a:r>
            <a:endParaRPr lang="en-US" sz="3400" dirty="0">
              <a:solidFill>
                <a:schemeClr val="bg1"/>
              </a:solidFill>
              <a:cs typeface="Calibri" panose="020F0502020204030204" pitchFamily="34" charset="0"/>
            </a:endParaRPr>
          </a:p>
        </p:txBody>
      </p:sp>
    </p:spTree>
    <p:extLst>
      <p:ext uri="{BB962C8B-B14F-4D97-AF65-F5344CB8AC3E}">
        <p14:creationId xmlns:p14="http://schemas.microsoft.com/office/powerpoint/2010/main" val="3999755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4C6EC-9041-C4EB-E089-BC74006C9D86}"/>
            </a:ext>
          </a:extLst>
        </p:cNvPr>
        <p:cNvGrpSpPr/>
        <p:nvPr/>
      </p:nvGrpSpPr>
      <p:grpSpPr>
        <a:xfrm>
          <a:off x="0" y="0"/>
          <a:ext cx="0" cy="0"/>
          <a:chOff x="0" y="0"/>
          <a:chExt cx="0" cy="0"/>
        </a:xfrm>
      </p:grpSpPr>
      <p:pic>
        <p:nvPicPr>
          <p:cNvPr id="6" name="Picture 5" descr="A anchor with a hot air balloon attached to it&#10;&#10;Description automatically generated">
            <a:extLst>
              <a:ext uri="{FF2B5EF4-FFF2-40B4-BE49-F238E27FC236}">
                <a16:creationId xmlns:a16="http://schemas.microsoft.com/office/drawing/2014/main" id="{AD7A50E1-CB81-EAFF-1413-8539CB38FA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0"/>
            <a:ext cx="9209261" cy="6858000"/>
          </a:xfrm>
          <a:prstGeom prst="rect">
            <a:avLst/>
          </a:prstGeom>
        </p:spPr>
      </p:pic>
      <p:sp>
        <p:nvSpPr>
          <p:cNvPr id="7" name="Rectangle 6">
            <a:extLst>
              <a:ext uri="{FF2B5EF4-FFF2-40B4-BE49-F238E27FC236}">
                <a16:creationId xmlns:a16="http://schemas.microsoft.com/office/drawing/2014/main" id="{D474D823-8D26-265E-61C1-7EF3BEA374B6}"/>
              </a:ext>
            </a:extLst>
          </p:cNvPr>
          <p:cNvSpPr/>
          <p:nvPr/>
        </p:nvSpPr>
        <p:spPr>
          <a:xfrm>
            <a:off x="5867400" y="0"/>
            <a:ext cx="6333460" cy="6858000"/>
          </a:xfrm>
          <a:prstGeom prst="rect">
            <a:avLst/>
          </a:pr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834C606B-8967-CAD1-23E1-87DB6BA00259}"/>
              </a:ext>
            </a:extLst>
          </p:cNvPr>
          <p:cNvGrpSpPr/>
          <p:nvPr/>
        </p:nvGrpSpPr>
        <p:grpSpPr>
          <a:xfrm>
            <a:off x="5638800" y="304800"/>
            <a:ext cx="6562060" cy="1981200"/>
            <a:chOff x="5486400" y="2590800"/>
            <a:chExt cx="6553200" cy="1676400"/>
          </a:xfrm>
        </p:grpSpPr>
        <p:sp>
          <p:nvSpPr>
            <p:cNvPr id="9" name="Arrow: Pentagon 8">
              <a:extLst>
                <a:ext uri="{FF2B5EF4-FFF2-40B4-BE49-F238E27FC236}">
                  <a16:creationId xmlns:a16="http://schemas.microsoft.com/office/drawing/2014/main" id="{DE0809EC-78B0-21E5-1F80-231C377D2663}"/>
                </a:ext>
              </a:extLst>
            </p:cNvPr>
            <p:cNvSpPr/>
            <p:nvPr/>
          </p:nvSpPr>
          <p:spPr>
            <a:xfrm rot="10800000">
              <a:off x="5486400" y="2590800"/>
              <a:ext cx="6553200" cy="1676400"/>
            </a:xfrm>
            <a:prstGeom prst="homePlate">
              <a:avLst>
                <a:gd name="adj" fmla="val 53273"/>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DFCF824D-9A82-7E77-801D-D787102C83FD}"/>
                </a:ext>
              </a:extLst>
            </p:cNvPr>
            <p:cNvSpPr txBox="1"/>
            <p:nvPr/>
          </p:nvSpPr>
          <p:spPr>
            <a:xfrm>
              <a:off x="6019800" y="2890391"/>
              <a:ext cx="5867400" cy="1077218"/>
            </a:xfrm>
            <a:prstGeom prst="rect">
              <a:avLst/>
            </a:prstGeom>
            <a:noFill/>
          </p:spPr>
          <p:txBody>
            <a:bodyPr wrap="square" rtlCol="0">
              <a:spAutoFit/>
            </a:bodyPr>
            <a:lstStyle/>
            <a:p>
              <a:pPr marR="0" algn="ctr">
                <a:spcBef>
                  <a:spcPts val="0"/>
                </a:spcBef>
                <a:spcAft>
                  <a:spcPts val="0"/>
                </a:spcAft>
              </a:pP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Consider using medical expenses for pain avoidance</a:t>
              </a:r>
            </a:p>
          </p:txBody>
        </p:sp>
      </p:grpSp>
      <p:sp>
        <p:nvSpPr>
          <p:cNvPr id="8" name="TextBox 7">
            <a:extLst>
              <a:ext uri="{FF2B5EF4-FFF2-40B4-BE49-F238E27FC236}">
                <a16:creationId xmlns:a16="http://schemas.microsoft.com/office/drawing/2014/main" id="{3B410425-1563-F662-587E-872DC1B88590}"/>
              </a:ext>
            </a:extLst>
          </p:cNvPr>
          <p:cNvSpPr txBox="1"/>
          <p:nvPr/>
        </p:nvSpPr>
        <p:spPr>
          <a:xfrm>
            <a:off x="6305550" y="2667000"/>
            <a:ext cx="5505450" cy="166199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400" u="none" strike="noStrike" kern="1200" cap="none" spc="0" normalizeH="0" baseline="0" noProof="0" dirty="0">
                <a:ln>
                  <a:noFill/>
                </a:ln>
                <a:solidFill>
                  <a:schemeClr val="bg1"/>
                </a:solidFill>
                <a:effectLst/>
                <a:uLnTx/>
                <a:uFillTx/>
                <a:ea typeface="+mn-ea"/>
                <a:cs typeface="Calibri" panose="020F0502020204030204" pitchFamily="34" charset="0"/>
              </a:rPr>
              <a:t>Potential problems if argue for large amounts per day or hour? </a:t>
            </a:r>
            <a:endParaRPr lang="en-US" sz="3400" dirty="0">
              <a:solidFill>
                <a:schemeClr val="bg1"/>
              </a:solidFill>
              <a:cs typeface="Calibri" panose="020F0502020204030204" pitchFamily="34" charset="0"/>
            </a:endParaRPr>
          </a:p>
        </p:txBody>
      </p:sp>
    </p:spTree>
    <p:extLst>
      <p:ext uri="{BB962C8B-B14F-4D97-AF65-F5344CB8AC3E}">
        <p14:creationId xmlns:p14="http://schemas.microsoft.com/office/powerpoint/2010/main" val="2004598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83900685-D5FD-8019-EFAD-68EBE0D80266}"/>
              </a:ext>
            </a:extLst>
          </p:cNvPr>
          <p:cNvSpPr>
            <a:spLocks noGrp="1" noChangeArrowheads="1"/>
          </p:cNvSpPr>
          <p:nvPr>
            <p:ph type="title"/>
          </p:nvPr>
        </p:nvSpPr>
        <p:spPr/>
        <p:txBody>
          <a:bodyPr>
            <a:normAutofit/>
          </a:bodyPr>
          <a:lstStyle/>
          <a:p>
            <a:r>
              <a:rPr lang="en-US" altLang="en-US" cap="none" spc="0">
                <a:cs typeface="Times New Roman" panose="02020603050405020304" pitchFamily="18" charset="0"/>
              </a:rPr>
              <a:t>Draft the Charge in View of </a:t>
            </a:r>
            <a:r>
              <a:rPr lang="en-US" altLang="en-US" i="1" cap="none" spc="0">
                <a:cs typeface="Times New Roman" panose="02020603050405020304" pitchFamily="18" charset="0"/>
              </a:rPr>
              <a:t>Gregory</a:t>
            </a:r>
          </a:p>
        </p:txBody>
      </p:sp>
      <p:graphicFrame>
        <p:nvGraphicFramePr>
          <p:cNvPr id="15364" name="Content Placeholder 2">
            <a:extLst>
              <a:ext uri="{FF2B5EF4-FFF2-40B4-BE49-F238E27FC236}">
                <a16:creationId xmlns:a16="http://schemas.microsoft.com/office/drawing/2014/main" id="{64E0151B-8FB1-2A34-BD3B-7493A25C7D35}"/>
              </a:ext>
            </a:extLst>
          </p:cNvPr>
          <p:cNvGraphicFramePr>
            <a:graphicFrameLocks noGrp="1"/>
          </p:cNvGraphicFramePr>
          <p:nvPr>
            <p:ph idx="1"/>
            <p:extLst>
              <p:ext uri="{D42A27DB-BD31-4B8C-83A1-F6EECF244321}">
                <p14:modId xmlns:p14="http://schemas.microsoft.com/office/powerpoint/2010/main" val="1481818369"/>
              </p:ext>
            </p:extLst>
          </p:nvPr>
        </p:nvGraphicFramePr>
        <p:xfrm>
          <a:off x="965200" y="2791333"/>
          <a:ext cx="10261600"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1">
            <a:extLst>
              <a:ext uri="{FF2B5EF4-FFF2-40B4-BE49-F238E27FC236}">
                <a16:creationId xmlns:a16="http://schemas.microsoft.com/office/drawing/2014/main" id="{8609CF6E-2913-D377-4E3B-A3D8611E1670}"/>
              </a:ext>
            </a:extLst>
          </p:cNvPr>
          <p:cNvSpPr txBox="1">
            <a:spLocks noChangeArrowheads="1"/>
          </p:cNvSpPr>
          <p:nvPr/>
        </p:nvSpPr>
        <p:spPr bwMode="auto">
          <a:xfrm>
            <a:off x="1706062" y="2123556"/>
            <a:ext cx="8779512" cy="30469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a:spcBef>
                <a:spcPct val="20000"/>
              </a:spcBef>
              <a:buChar char="•"/>
              <a:defRPr sz="2800">
                <a:solidFill>
                  <a:srgbClr val="79551B"/>
                </a:solidFill>
                <a:latin typeface="Palatino Linotype" panose="02040502050505030304" pitchFamily="18" charset="0"/>
              </a:defRPr>
            </a:lvl1pPr>
            <a:lvl2pPr marL="742950" indent="-285750">
              <a:spcBef>
                <a:spcPct val="20000"/>
              </a:spcBef>
              <a:buChar char="–"/>
              <a:defRPr sz="2400">
                <a:solidFill>
                  <a:srgbClr val="79551B"/>
                </a:solidFill>
                <a:latin typeface="Palatino Linotype" panose="02040502050505030304" pitchFamily="18" charset="0"/>
              </a:defRPr>
            </a:lvl2pPr>
            <a:lvl3pPr marL="1143000" indent="-228600">
              <a:spcBef>
                <a:spcPct val="20000"/>
              </a:spcBef>
              <a:buChar char="•"/>
              <a:defRPr sz="2000">
                <a:solidFill>
                  <a:srgbClr val="79551B"/>
                </a:solidFill>
                <a:latin typeface="Palatino Linotype" panose="02040502050505030304" pitchFamily="18" charset="0"/>
              </a:defRPr>
            </a:lvl3pPr>
            <a:lvl4pPr marL="1600200" indent="-228600">
              <a:spcBef>
                <a:spcPct val="20000"/>
              </a:spcBef>
              <a:buChar char="–"/>
              <a:defRPr>
                <a:solidFill>
                  <a:srgbClr val="79551B"/>
                </a:solidFill>
                <a:latin typeface="Palatino Linotype" panose="02040502050505030304" pitchFamily="18" charset="0"/>
              </a:defRPr>
            </a:lvl4pPr>
            <a:lvl5pPr marL="2057400" indent="-228600">
              <a:spcBef>
                <a:spcPct val="20000"/>
              </a:spcBef>
              <a:buChar char="»"/>
              <a:defRPr sz="1600">
                <a:solidFill>
                  <a:srgbClr val="79551B"/>
                </a:solidFill>
                <a:latin typeface="Palatino Linotype" panose="02040502050505030304" pitchFamily="18" charset="0"/>
              </a:defRPr>
            </a:lvl5pPr>
            <a:lvl6pPr marL="2514600" indent="-228600" eaLnBrk="0" fontAlgn="base" hangingPunct="0">
              <a:spcBef>
                <a:spcPct val="20000"/>
              </a:spcBef>
              <a:spcAft>
                <a:spcPct val="0"/>
              </a:spcAft>
              <a:buChar char="»"/>
              <a:defRPr sz="1600">
                <a:solidFill>
                  <a:srgbClr val="79551B"/>
                </a:solidFill>
                <a:latin typeface="Palatino Linotype" panose="02040502050505030304" pitchFamily="18" charset="0"/>
              </a:defRPr>
            </a:lvl6pPr>
            <a:lvl7pPr marL="2971800" indent="-228600" eaLnBrk="0" fontAlgn="base" hangingPunct="0">
              <a:spcBef>
                <a:spcPct val="20000"/>
              </a:spcBef>
              <a:spcAft>
                <a:spcPct val="0"/>
              </a:spcAft>
              <a:buChar char="»"/>
              <a:defRPr sz="1600">
                <a:solidFill>
                  <a:srgbClr val="79551B"/>
                </a:solidFill>
                <a:latin typeface="Palatino Linotype" panose="02040502050505030304" pitchFamily="18" charset="0"/>
              </a:defRPr>
            </a:lvl7pPr>
            <a:lvl8pPr marL="3429000" indent="-228600" eaLnBrk="0" fontAlgn="base" hangingPunct="0">
              <a:spcBef>
                <a:spcPct val="20000"/>
              </a:spcBef>
              <a:spcAft>
                <a:spcPct val="0"/>
              </a:spcAft>
              <a:buChar char="»"/>
              <a:defRPr sz="1600">
                <a:solidFill>
                  <a:srgbClr val="79551B"/>
                </a:solidFill>
                <a:latin typeface="Palatino Linotype" panose="02040502050505030304" pitchFamily="18" charset="0"/>
              </a:defRPr>
            </a:lvl8pPr>
            <a:lvl9pPr marL="3886200" indent="-228600" eaLnBrk="0" fontAlgn="base" hangingPunct="0">
              <a:spcBef>
                <a:spcPct val="20000"/>
              </a:spcBef>
              <a:spcAft>
                <a:spcPct val="0"/>
              </a:spcAft>
              <a:buChar char="»"/>
              <a:defRPr sz="1600">
                <a:solidFill>
                  <a:srgbClr val="79551B"/>
                </a:solidFill>
                <a:latin typeface="Palatino Linotype" panose="02040502050505030304" pitchFamily="18" charset="0"/>
              </a:defRPr>
            </a:lvl9pPr>
          </a:lstStyle>
          <a:p>
            <a:pPr>
              <a:spcBef>
                <a:spcPts val="1000"/>
              </a:spcBef>
              <a:buClr>
                <a:schemeClr val="accent2"/>
              </a:buClr>
              <a:buNone/>
            </a:pPr>
            <a:r>
              <a:rPr lang="en-US" altLang="en-US" dirty="0">
                <a:solidFill>
                  <a:srgbClr val="404040"/>
                </a:solidFill>
                <a:latin typeface="+mn-lt"/>
              </a:rPr>
              <a:t>Factors to consider in awarding compensatory damages, if any, are the nature, </a:t>
            </a:r>
            <a:r>
              <a:rPr lang="en-US" altLang="en-US" i="1" dirty="0">
                <a:solidFill>
                  <a:srgbClr val="404040"/>
                </a:solidFill>
                <a:latin typeface="+mn-lt"/>
              </a:rPr>
              <a:t>frequency</a:t>
            </a:r>
            <a:r>
              <a:rPr lang="en-US" altLang="en-US" dirty="0">
                <a:solidFill>
                  <a:srgbClr val="404040"/>
                </a:solidFill>
                <a:latin typeface="+mn-lt"/>
              </a:rPr>
              <a:t>, duration and severity of any physical pain or mental anguish sustained by Plaintiff that resulted from the occurrence in question.</a:t>
            </a:r>
          </a:p>
          <a:p>
            <a:pPr>
              <a:spcBef>
                <a:spcPts val="1000"/>
              </a:spcBef>
              <a:buClr>
                <a:schemeClr val="accent2"/>
              </a:buClr>
              <a:buNone/>
            </a:pPr>
            <a:r>
              <a:rPr lang="en-US" altLang="en-US" i="1" dirty="0">
                <a:solidFill>
                  <a:srgbClr val="404040"/>
                </a:solidFill>
                <a:latin typeface="+mn-lt"/>
              </a:rPr>
              <a:t>Parkway v. Woodruff</a:t>
            </a:r>
            <a:r>
              <a:rPr lang="en-US" altLang="en-US" dirty="0">
                <a:solidFill>
                  <a:srgbClr val="404040"/>
                </a:solidFill>
                <a:latin typeface="+mn-lt"/>
              </a:rPr>
              <a:t>, 901 S.W.2d 434, 444 (Tex. 1995); </a:t>
            </a:r>
            <a:r>
              <a:rPr lang="en-US" altLang="en-US" i="1" dirty="0">
                <a:solidFill>
                  <a:srgbClr val="404040"/>
                </a:solidFill>
                <a:latin typeface="+mn-lt"/>
              </a:rPr>
              <a:t>Gregory</a:t>
            </a:r>
            <a:r>
              <a:rPr lang="en-US" altLang="en-US" dirty="0">
                <a:solidFill>
                  <a:srgbClr val="404040"/>
                </a:solidFill>
                <a:latin typeface="+mn-lt"/>
              </a:rPr>
              <a:t>, 670 S.W.3d at 557.</a:t>
            </a:r>
          </a:p>
          <a:p>
            <a:pPr indent="-228600">
              <a:spcBef>
                <a:spcPts val="1000"/>
              </a:spcBef>
              <a:buClr>
                <a:schemeClr val="accent2"/>
              </a:buClr>
              <a:buFont typeface="Arial" panose="020B0604020202020204" pitchFamily="34" charset="0"/>
              <a:buChar char="•"/>
            </a:pPr>
            <a:endParaRPr lang="en-US" altLang="en-US" dirty="0">
              <a:solidFill>
                <a:srgbClr val="404040"/>
              </a:solidFill>
              <a:latin typeface="+mn-lt"/>
            </a:endParaRPr>
          </a:p>
        </p:txBody>
      </p:sp>
      <p:sp>
        <p:nvSpPr>
          <p:cNvPr id="3" name="Title 2">
            <a:extLst>
              <a:ext uri="{FF2B5EF4-FFF2-40B4-BE49-F238E27FC236}">
                <a16:creationId xmlns:a16="http://schemas.microsoft.com/office/drawing/2014/main" id="{6C9BBA3D-2210-DCB7-2C3E-FCF1F3561EFE}"/>
              </a:ext>
            </a:extLst>
          </p:cNvPr>
          <p:cNvSpPr>
            <a:spLocks noGrp="1"/>
          </p:cNvSpPr>
          <p:nvPr>
            <p:ph type="title"/>
          </p:nvPr>
        </p:nvSpPr>
        <p:spPr/>
        <p:txBody>
          <a:bodyPr/>
          <a:lstStyle/>
          <a:p>
            <a:r>
              <a:rPr lang="en-US" dirty="0"/>
              <a:t>Provide Parkway factors?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41B2-7FC1-D3AC-C67F-A8B7B725FDF2}"/>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altLang="en-US" sz="3400" cap="none" spc="0" dirty="0">
                <a:solidFill>
                  <a:srgbClr val="FFFFFF"/>
                </a:solidFill>
                <a:effectLst>
                  <a:outerShdw blurRad="38100" dist="38100" dir="2700000" algn="tl">
                    <a:srgbClr val="000000">
                      <a:alpha val="43137"/>
                    </a:srgbClr>
                  </a:outerShdw>
                </a:effectLst>
                <a:cs typeface="Times New Roman" panose="02020603050405020304" pitchFamily="18" charset="0"/>
              </a:rPr>
              <a:t>Drafting the Charge</a:t>
            </a:r>
            <a:endParaRPr lang="en-US" sz="3400" cap="none" spc="0" dirty="0">
              <a:solidFill>
                <a:srgbClr val="FFFFFF"/>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471E7ED8-F7DB-989D-7D7D-DF4855EEEF76}"/>
              </a:ext>
            </a:extLst>
          </p:cNvPr>
          <p:cNvSpPr>
            <a:spLocks noGrp="1"/>
          </p:cNvSpPr>
          <p:nvPr>
            <p:ph idx="1"/>
          </p:nvPr>
        </p:nvSpPr>
        <p:spPr>
          <a:xfrm>
            <a:off x="5715520" y="2326005"/>
            <a:ext cx="5320696" cy="4053840"/>
          </a:xfrm>
        </p:spPr>
        <p:txBody>
          <a:bodyPr anchor="ctr">
            <a:normAutofit/>
          </a:bodyPr>
          <a:lstStyle/>
          <a:p>
            <a:pPr marL="0" indent="0">
              <a:buNone/>
            </a:pPr>
            <a:r>
              <a:rPr lang="en-US" sz="2800" dirty="0">
                <a:effectLst/>
                <a:ea typeface="Times New Roman" panose="02020603050405020304" pitchFamily="18" charset="0"/>
              </a:rPr>
              <a:t>“Compensation can only be for mental anguish that causes ‘substantial disruption in ... daily routine’ or ‘a high degree of mental pain and distress.’”  </a:t>
            </a:r>
            <a:r>
              <a:rPr lang="en-US" sz="2800" i="1" dirty="0">
                <a:effectLst/>
                <a:ea typeface="Times New Roman" panose="02020603050405020304" pitchFamily="18" charset="0"/>
              </a:rPr>
              <a:t>Gregory</a:t>
            </a:r>
            <a:r>
              <a:rPr lang="en-US" sz="2800" dirty="0">
                <a:effectLst/>
                <a:ea typeface="Times New Roman" panose="02020603050405020304" pitchFamily="18" charset="0"/>
              </a:rPr>
              <a:t>, 670 S.W. 3d at 555 (quoting </a:t>
            </a:r>
            <a:r>
              <a:rPr lang="en-US" sz="2800" i="1" dirty="0">
                <a:effectLst/>
                <a:ea typeface="Times New Roman" panose="02020603050405020304" pitchFamily="18" charset="0"/>
              </a:rPr>
              <a:t>Parkway</a:t>
            </a:r>
            <a:r>
              <a:rPr lang="en-US" sz="2800" dirty="0">
                <a:effectLst/>
                <a:ea typeface="Times New Roman" panose="02020603050405020304" pitchFamily="18" charset="0"/>
              </a:rPr>
              <a:t>, 901 S.W.2d 434, 444 (Tex 1995). </a:t>
            </a:r>
            <a:endParaRPr lang="en-US" sz="2800" dirty="0"/>
          </a:p>
        </p:txBody>
      </p:sp>
    </p:spTree>
    <p:extLst>
      <p:ext uri="{BB962C8B-B14F-4D97-AF65-F5344CB8AC3E}">
        <p14:creationId xmlns:p14="http://schemas.microsoft.com/office/powerpoint/2010/main" val="2933896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11B06-7E9C-1680-FA81-C4AA610A4923}"/>
              </a:ext>
            </a:extLst>
          </p:cNvPr>
          <p:cNvSpPr>
            <a:spLocks noGrp="1"/>
          </p:cNvSpPr>
          <p:nvPr>
            <p:ph type="title" idx="4294967295"/>
          </p:nvPr>
        </p:nvSpPr>
        <p:spPr>
          <a:xfrm>
            <a:off x="1600200" y="2582862"/>
            <a:ext cx="8991600" cy="1692275"/>
          </a:xfrm>
        </p:spPr>
        <p:txBody>
          <a:bodyPr vert="horz" lIns="274320" tIns="182880" rIns="274320" bIns="182880" rtlCol="0" anchor="ctr" anchorCtr="1">
            <a:normAutofit fontScale="90000"/>
          </a:bodyPr>
          <a:lstStyle/>
          <a:p>
            <a:pPr algn="ctr"/>
            <a:r>
              <a:rPr lang="en-US" sz="3200" kern="1200" cap="all" spc="200" baseline="0" dirty="0">
                <a:solidFill>
                  <a:srgbClr val="262626"/>
                </a:solidFill>
                <a:latin typeface="+mj-lt"/>
                <a:ea typeface="+mj-ea"/>
                <a:cs typeface="+mj-cs"/>
              </a:rPr>
              <a:t>Expressly discuss nature, duration, [frequency],and severity</a:t>
            </a:r>
          </a:p>
        </p:txBody>
      </p:sp>
    </p:spTree>
    <p:extLst>
      <p:ext uri="{BB962C8B-B14F-4D97-AF65-F5344CB8AC3E}">
        <p14:creationId xmlns:p14="http://schemas.microsoft.com/office/powerpoint/2010/main" val="75197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9B9568-28D2-4462-AAFA-F695B2964D5E}"/>
              </a:ext>
            </a:extLst>
          </p:cNvPr>
          <p:cNvSpPr>
            <a:spLocks noGrp="1"/>
          </p:cNvSpPr>
          <p:nvPr>
            <p:ph idx="1"/>
          </p:nvPr>
        </p:nvSpPr>
        <p:spPr>
          <a:xfrm>
            <a:off x="1981200" y="2209800"/>
            <a:ext cx="8667750" cy="2914650"/>
          </a:xfrm>
        </p:spPr>
        <p:txBody>
          <a:bodyPr>
            <a:noAutofit/>
          </a:bodyPr>
          <a:lstStyle/>
          <a:p>
            <a:pPr>
              <a:defRPr/>
            </a:pPr>
            <a:r>
              <a:rPr lang="en-US" sz="2800" dirty="0">
                <a:solidFill>
                  <a:srgbClr val="404040"/>
                </a:solidFill>
              </a:rPr>
              <a:t>No bifurcated trial on </a:t>
            </a:r>
            <a:r>
              <a:rPr lang="en-US" sz="2800" dirty="0" err="1">
                <a:solidFill>
                  <a:srgbClr val="404040"/>
                </a:solidFill>
              </a:rPr>
              <a:t>punitives</a:t>
            </a:r>
            <a:r>
              <a:rPr lang="en-US" sz="2800" dirty="0">
                <a:solidFill>
                  <a:srgbClr val="404040"/>
                </a:solidFill>
              </a:rPr>
              <a:t> and then nonsuited</a:t>
            </a:r>
          </a:p>
          <a:p>
            <a:pPr>
              <a:defRPr/>
            </a:pPr>
            <a:r>
              <a:rPr lang="en-US" sz="2800" dirty="0">
                <a:solidFill>
                  <a:srgbClr val="404040"/>
                </a:solidFill>
              </a:rPr>
              <a:t>Refused requested instruction n.13</a:t>
            </a:r>
          </a:p>
          <a:p>
            <a:pPr lvl="1">
              <a:defRPr/>
            </a:pPr>
            <a:r>
              <a:rPr lang="en-US" sz="2800" dirty="0">
                <a:solidFill>
                  <a:srgbClr val="404040"/>
                </a:solidFill>
              </a:rPr>
              <a:t>Your award, if any, for compensatory damages should not consider damages as a penalty or by way of punishment.</a:t>
            </a:r>
          </a:p>
        </p:txBody>
      </p:sp>
      <p:sp>
        <p:nvSpPr>
          <p:cNvPr id="4" name="Title 3">
            <a:extLst>
              <a:ext uri="{FF2B5EF4-FFF2-40B4-BE49-F238E27FC236}">
                <a16:creationId xmlns:a16="http://schemas.microsoft.com/office/drawing/2014/main" id="{7AA4CBDF-F550-FB8B-673D-A87CFC5E0709}"/>
              </a:ext>
            </a:extLst>
          </p:cNvPr>
          <p:cNvSpPr>
            <a:spLocks noGrp="1"/>
          </p:cNvSpPr>
          <p:nvPr>
            <p:ph type="title"/>
          </p:nvPr>
        </p:nvSpPr>
        <p:spPr/>
        <p:txBody>
          <a:bodyPr/>
          <a:lstStyle/>
          <a:p>
            <a:r>
              <a:rPr lang="en-US" i="1" dirty="0"/>
              <a:t>Team Industrial Services v. Most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5DB3EC-94AC-7247-7F18-6E4A8C2F8767}"/>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Rectangle 14">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7" name="Group 16">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8" name="Rectangle 17">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j-ea"/>
                <a:cs typeface="+mj-cs"/>
              </a:endParaRPr>
            </a:p>
          </p:txBody>
        </p:sp>
      </p:grpSp>
      <p:sp>
        <p:nvSpPr>
          <p:cNvPr id="8" name="Title 7">
            <a:extLst>
              <a:ext uri="{FF2B5EF4-FFF2-40B4-BE49-F238E27FC236}">
                <a16:creationId xmlns:a16="http://schemas.microsoft.com/office/drawing/2014/main" id="{60C40660-3FD5-486C-2A00-01BADE6D95B0}"/>
              </a:ext>
            </a:extLst>
          </p:cNvPr>
          <p:cNvSpPr>
            <a:spLocks noGrp="1"/>
          </p:cNvSpPr>
          <p:nvPr>
            <p:ph type="title"/>
          </p:nvPr>
        </p:nvSpPr>
        <p:spPr>
          <a:xfrm>
            <a:off x="1000372" y="1209957"/>
            <a:ext cx="3034580" cy="4438087"/>
          </a:xfrm>
        </p:spPr>
        <p:txBody>
          <a:bodyPr anchor="ctr">
            <a:normAutofit/>
          </a:bodyPr>
          <a:lstStyle/>
          <a:p>
            <a:pPr lvl="0" algn="r"/>
            <a:r>
              <a:rPr lang="en-US" dirty="0">
                <a:solidFill>
                  <a:schemeClr val="tx1"/>
                </a:solidFill>
              </a:rPr>
              <a:t>Unified holding</a:t>
            </a:r>
            <a:endParaRPr lang="en-US" b="1" dirty="0">
              <a:solidFill>
                <a:schemeClr val="tx1"/>
              </a:solidFill>
            </a:endParaRPr>
          </a:p>
        </p:txBody>
      </p:sp>
      <p:cxnSp>
        <p:nvCxnSpPr>
          <p:cNvPr id="21" name="Straight Connector 20">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982F148D-A479-17C5-CB20-B339F22E8349}"/>
              </a:ext>
            </a:extLst>
          </p:cNvPr>
          <p:cNvSpPr>
            <a:spLocks noGrp="1"/>
          </p:cNvSpPr>
          <p:nvPr>
            <p:ph idx="1"/>
          </p:nvPr>
        </p:nvSpPr>
        <p:spPr>
          <a:xfrm>
            <a:off x="4678424" y="1059025"/>
            <a:ext cx="5302189" cy="4739950"/>
          </a:xfrm>
        </p:spPr>
        <p:txBody>
          <a:bodyPr anchor="ctr">
            <a:normAutofit/>
          </a:bodyPr>
          <a:lstStyle/>
          <a:p>
            <a:r>
              <a:rPr lang="en-US" sz="2600" b="1" i="1" dirty="0"/>
              <a:t>Gregory v. Chohan</a:t>
            </a:r>
            <a:r>
              <a:rPr lang="en-US" sz="2600" b="1" dirty="0"/>
              <a:t>, 670 S.W.3d 546 (Tex. 2023)</a:t>
            </a:r>
          </a:p>
          <a:p>
            <a:pPr lvl="1"/>
            <a:r>
              <a:rPr lang="en-US" sz="2400" dirty="0"/>
              <a:t>$71M fighter jet</a:t>
            </a:r>
          </a:p>
          <a:p>
            <a:pPr lvl="1"/>
            <a:r>
              <a:rPr lang="en-US" sz="2400" dirty="0"/>
              <a:t>$186M Rothko painting </a:t>
            </a:r>
          </a:p>
          <a:p>
            <a:pPr lvl="1"/>
            <a:r>
              <a:rPr lang="en-US" sz="2400" dirty="0"/>
              <a:t>“Two cents worth” for every one of the 650M miles that its trucks drove during the year of the accident.</a:t>
            </a:r>
          </a:p>
          <a:p>
            <a:pPr lvl="1"/>
            <a:r>
              <a:rPr lang="en-US" sz="2400" dirty="0"/>
              <a:t>Ct: No “unsubstantiated anchors.”</a:t>
            </a:r>
          </a:p>
        </p:txBody>
      </p:sp>
    </p:spTree>
    <p:extLst>
      <p:ext uri="{BB962C8B-B14F-4D97-AF65-F5344CB8AC3E}">
        <p14:creationId xmlns:p14="http://schemas.microsoft.com/office/powerpoint/2010/main" val="175448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FECA3-DBD6-C77A-05DD-4EA59427980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869D8B2-7238-698F-5030-B66E279643FB}"/>
              </a:ext>
            </a:extLst>
          </p:cNvPr>
          <p:cNvSpPr>
            <a:spLocks noGrp="1"/>
          </p:cNvSpPr>
          <p:nvPr>
            <p:ph type="title" idx="4294967295"/>
          </p:nvPr>
        </p:nvSpPr>
        <p:spPr>
          <a:xfrm>
            <a:off x="1600200" y="2582862"/>
            <a:ext cx="8991600" cy="1692275"/>
          </a:xfrm>
        </p:spPr>
        <p:txBody>
          <a:bodyPr vert="horz" lIns="274320" tIns="182880" rIns="274320" bIns="182880" rtlCol="0" anchor="ctr" anchorCtr="1">
            <a:normAutofit/>
          </a:bodyPr>
          <a:lstStyle/>
          <a:p>
            <a:pPr algn="ctr"/>
            <a:r>
              <a:rPr lang="en-US" sz="3200" kern="1200" cap="all" spc="200" baseline="0" dirty="0">
                <a:solidFill>
                  <a:srgbClr val="262626"/>
                </a:solidFill>
                <a:latin typeface="+mj-lt"/>
                <a:ea typeface="+mj-ea"/>
                <a:cs typeface="+mj-cs"/>
              </a:rPr>
              <a:t>Effectively Use Lay Witnesses to Establish Non-economic Damages</a:t>
            </a:r>
          </a:p>
        </p:txBody>
      </p:sp>
    </p:spTree>
    <p:extLst>
      <p:ext uri="{BB962C8B-B14F-4D97-AF65-F5344CB8AC3E}">
        <p14:creationId xmlns:p14="http://schemas.microsoft.com/office/powerpoint/2010/main" val="187724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435D35-5C79-D256-F092-600CAB2DD568}"/>
              </a:ext>
            </a:extLst>
          </p:cNvPr>
          <p:cNvSpPr>
            <a:spLocks noGrp="1"/>
          </p:cNvSpPr>
          <p:nvPr>
            <p:ph type="title" idx="4294967295"/>
          </p:nvPr>
        </p:nvSpPr>
        <p:spPr>
          <a:xfrm>
            <a:off x="1752600" y="2543175"/>
            <a:ext cx="8686800" cy="1771650"/>
          </a:xfrm>
          <a:solidFill>
            <a:srgbClr val="FFFFFF"/>
          </a:solidFill>
          <a:ln>
            <a:solidFill>
              <a:srgbClr val="404040"/>
            </a:solidFill>
          </a:ln>
        </p:spPr>
        <p:txBody>
          <a:bodyPr vert="horz" wrap="square" lIns="274320" tIns="182880" rIns="274320" bIns="182880" rtlCol="0" anchorCtr="1">
            <a:normAutofit/>
          </a:bodyPr>
          <a:lstStyle/>
          <a:p>
            <a:r>
              <a:rPr lang="en-US" sz="4800" kern="1200" cap="all" spc="200" baseline="0" dirty="0">
                <a:solidFill>
                  <a:schemeClr val="tx1"/>
                </a:solidFill>
                <a:effectLst>
                  <a:outerShdw blurRad="38100" dist="38100" dir="2700000" algn="tl">
                    <a:srgbClr val="000000">
                      <a:alpha val="43137"/>
                    </a:srgbClr>
                  </a:outerShdw>
                </a:effectLst>
                <a:latin typeface="+mj-lt"/>
                <a:ea typeface="+mj-ea"/>
                <a:cs typeface="+mj-cs"/>
              </a:rPr>
              <a:t>Day in Life Films</a:t>
            </a:r>
          </a:p>
        </p:txBody>
      </p:sp>
    </p:spTree>
    <p:extLst>
      <p:ext uri="{BB962C8B-B14F-4D97-AF65-F5344CB8AC3E}">
        <p14:creationId xmlns:p14="http://schemas.microsoft.com/office/powerpoint/2010/main" val="28770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18370-8E65-F9BB-4176-D06F92F9CC9F}"/>
            </a:ext>
          </a:extLst>
        </p:cNvPr>
        <p:cNvGrpSpPr/>
        <p:nvPr/>
      </p:nvGrpSpPr>
      <p:grpSpPr>
        <a:xfrm>
          <a:off x="0" y="0"/>
          <a:ext cx="0" cy="0"/>
          <a:chOff x="0" y="0"/>
          <a:chExt cx="0" cy="0"/>
        </a:xfrm>
      </p:grpSpPr>
      <p:pic>
        <p:nvPicPr>
          <p:cNvPr id="8" name="Picture 7" descr="People discussing work at law firm">
            <a:extLst>
              <a:ext uri="{FF2B5EF4-FFF2-40B4-BE49-F238E27FC236}">
                <a16:creationId xmlns:a16="http://schemas.microsoft.com/office/drawing/2014/main" id="{7A981C8E-C422-7681-7635-A7711EF740C9}"/>
              </a:ext>
            </a:extLst>
          </p:cNvPr>
          <p:cNvPicPr>
            <a:picLocks noChangeAspect="1"/>
          </p:cNvPicPr>
          <p:nvPr/>
        </p:nvPicPr>
        <p:blipFill>
          <a:blip r:embed="rId2" cstate="print">
            <a:extLst>
              <a:ext uri="{28A0092B-C50C-407E-A947-70E740481C1C}">
                <a14:useLocalDpi xmlns:a14="http://schemas.microsoft.com/office/drawing/2010/main" val="0"/>
              </a:ext>
            </a:extLst>
          </a:blip>
          <a:srcRect l="21805" r="32864" b="-1"/>
          <a:stretch/>
        </p:blipFill>
        <p:spPr>
          <a:xfrm>
            <a:off x="20" y="10"/>
            <a:ext cx="4657325" cy="6857990"/>
          </a:xfrm>
          <a:prstGeom prst="rect">
            <a:avLst/>
          </a:prstGeom>
        </p:spPr>
      </p:pic>
      <p:sp>
        <p:nvSpPr>
          <p:cNvPr id="13" name="TextBox 12">
            <a:extLst>
              <a:ext uri="{FF2B5EF4-FFF2-40B4-BE49-F238E27FC236}">
                <a16:creationId xmlns:a16="http://schemas.microsoft.com/office/drawing/2014/main" id="{CB0F20E1-5F66-8B2E-E7FB-5B11E1317240}"/>
              </a:ext>
            </a:extLst>
          </p:cNvPr>
          <p:cNvSpPr txBox="1"/>
          <p:nvPr/>
        </p:nvSpPr>
        <p:spPr>
          <a:xfrm>
            <a:off x="5445496" y="2640692"/>
            <a:ext cx="5925310" cy="3255252"/>
          </a:xfrm>
          <a:prstGeom prst="rect">
            <a:avLst/>
          </a:prstGeom>
        </p:spPr>
        <p:txBody>
          <a:bodyPr vert="horz" lIns="91440" tIns="45720" rIns="91440" bIns="45720" rtlCol="0" anchorCtr="1">
            <a:normAutofit/>
          </a:bodyPr>
          <a:lstStyle>
            <a:defPPr>
              <a:defRPr lang="en-US"/>
            </a:defPPr>
            <a:lvl1pPr>
              <a:lnSpc>
                <a:spcPts val="2800"/>
              </a:lnSpc>
              <a:defRPr sz="2400" b="1">
                <a:latin typeface="Calibri" panose="020F0502020204030204" pitchFamily="34" charset="0"/>
                <a:cs typeface="Calibri" panose="020F0502020204030204" pitchFamily="34" charset="0"/>
              </a:defRPr>
            </a:lvl1pPr>
          </a:lstStyle>
          <a:p>
            <a:pPr marL="571500" marR="0" lvl="0" indent="-457200" fontAlgn="auto">
              <a:lnSpc>
                <a:spcPct val="100000"/>
              </a:lnSpc>
              <a:spcBef>
                <a:spcPts val="1000"/>
              </a:spcBef>
              <a:spcAft>
                <a:spcPts val="1200"/>
              </a:spcAft>
              <a:buClr>
                <a:schemeClr val="accent2"/>
              </a:buClr>
              <a:buSzTx/>
              <a:buFont typeface="Arial" panose="020B0604020202020204" pitchFamily="34" charset="0"/>
              <a:buChar char="•"/>
              <a:tabLst/>
              <a:defRPr/>
            </a:pPr>
            <a:r>
              <a:rPr kumimoji="0" lang="en-US" sz="3200" b="0" i="0" u="none" strike="noStrike" normalizeH="0" noProof="0" dirty="0">
                <a:ln>
                  <a:noFill/>
                </a:ln>
                <a:solidFill>
                  <a:schemeClr val="tx1">
                    <a:lumMod val="85000"/>
                    <a:lumOff val="15000"/>
                  </a:schemeClr>
                </a:solidFill>
                <a:effectLst/>
                <a:uLnTx/>
                <a:uFillTx/>
                <a:latin typeface="+mn-lt"/>
                <a:cs typeface="+mn-cs"/>
              </a:rPr>
              <a:t>Use photographs and demonstrative exhibits</a:t>
            </a:r>
          </a:p>
          <a:p>
            <a:pPr marL="571500" marR="0" lvl="0" indent="-457200" fontAlgn="auto">
              <a:lnSpc>
                <a:spcPct val="100000"/>
              </a:lnSpc>
              <a:spcBef>
                <a:spcPts val="1000"/>
              </a:spcBef>
              <a:spcAft>
                <a:spcPts val="1200"/>
              </a:spcAft>
              <a:buClr>
                <a:schemeClr val="accent2"/>
              </a:buClr>
              <a:buSzTx/>
              <a:buFont typeface="Arial" panose="020B0604020202020204" pitchFamily="34" charset="0"/>
              <a:buChar char="•"/>
              <a:tabLst/>
              <a:defRPr/>
            </a:pPr>
            <a:r>
              <a:rPr kumimoji="0" lang="en-US" sz="3200" b="0" i="0" u="none" strike="noStrike" normalizeH="0" noProof="0" dirty="0">
                <a:ln>
                  <a:noFill/>
                </a:ln>
                <a:solidFill>
                  <a:schemeClr val="tx1">
                    <a:lumMod val="85000"/>
                    <a:lumOff val="15000"/>
                  </a:schemeClr>
                </a:solidFill>
                <a:effectLst/>
                <a:uLnTx/>
                <a:uFillTx/>
                <a:latin typeface="+mn-lt"/>
                <a:cs typeface="+mn-cs"/>
              </a:rPr>
              <a:t>Put in record</a:t>
            </a:r>
          </a:p>
        </p:txBody>
      </p:sp>
    </p:spTree>
    <p:extLst>
      <p:ext uri="{BB962C8B-B14F-4D97-AF65-F5344CB8AC3E}">
        <p14:creationId xmlns:p14="http://schemas.microsoft.com/office/powerpoint/2010/main" val="2865027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7CCFE-A73E-591F-2240-2B0F3629E0C1}"/>
            </a:ext>
          </a:extLst>
        </p:cNvPr>
        <p:cNvGrpSpPr/>
        <p:nvPr/>
      </p:nvGrpSpPr>
      <p:grpSpPr>
        <a:xfrm>
          <a:off x="0" y="0"/>
          <a:ext cx="0" cy="0"/>
          <a:chOff x="0" y="0"/>
          <a:chExt cx="0" cy="0"/>
        </a:xfrm>
      </p:grpSpPr>
      <p:graphicFrame>
        <p:nvGraphicFramePr>
          <p:cNvPr id="8" name="TextBox 5">
            <a:extLst>
              <a:ext uri="{FF2B5EF4-FFF2-40B4-BE49-F238E27FC236}">
                <a16:creationId xmlns:a16="http://schemas.microsoft.com/office/drawing/2014/main" id="{A92194F7-F6AB-5A93-0593-107E5138790C}"/>
              </a:ext>
            </a:extLst>
          </p:cNvPr>
          <p:cNvGraphicFramePr/>
          <p:nvPr>
            <p:extLst>
              <p:ext uri="{D42A27DB-BD31-4B8C-83A1-F6EECF244321}">
                <p14:modId xmlns:p14="http://schemas.microsoft.com/office/powerpoint/2010/main" val="461988454"/>
              </p:ext>
            </p:extLst>
          </p:nvPr>
        </p:nvGraphicFramePr>
        <p:xfrm>
          <a:off x="965200" y="1600200"/>
          <a:ext cx="1026160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2807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44211-36F1-BAFA-2963-34586C3432AB}"/>
              </a:ext>
            </a:extLst>
          </p:cNvPr>
          <p:cNvSpPr>
            <a:spLocks noGrp="1"/>
          </p:cNvSpPr>
          <p:nvPr>
            <p:ph idx="1"/>
          </p:nvPr>
        </p:nvSpPr>
        <p:spPr>
          <a:xfrm>
            <a:off x="1706062" y="2291262"/>
            <a:ext cx="8779512" cy="2879256"/>
          </a:xfrm>
        </p:spPr>
        <p:txBody>
          <a:bodyPr>
            <a:normAutofit/>
          </a:bodyPr>
          <a:lstStyle/>
          <a:p>
            <a:r>
              <a:rPr lang="en-US" sz="2400" dirty="0">
                <a:solidFill>
                  <a:srgbClr val="404040"/>
                </a:solidFill>
              </a:rPr>
              <a:t> “P should offer evidence of how a particular monetary amount would be a step toward making the plaintiff whole. That is, the P should endeavor to explain how cash might off-set some of the distress.” Keltner and </a:t>
            </a:r>
            <a:r>
              <a:rPr lang="en-US" sz="2400" dirty="0" err="1">
                <a:solidFill>
                  <a:srgbClr val="404040"/>
                </a:solidFill>
              </a:rPr>
              <a:t>deKeratry</a:t>
            </a:r>
            <a:r>
              <a:rPr lang="en-US" sz="2400" dirty="0">
                <a:solidFill>
                  <a:srgbClr val="404040"/>
                </a:solidFill>
              </a:rPr>
              <a:t>,  Advocate Fall 2024</a:t>
            </a:r>
          </a:p>
          <a:p>
            <a:r>
              <a:rPr lang="en-US" sz="2400" dirty="0">
                <a:solidFill>
                  <a:srgbClr val="404040"/>
                </a:solidFill>
              </a:rPr>
              <a:t>Ex: How often did you play tennis? What would you pay to play tennis again each week?</a:t>
            </a:r>
          </a:p>
        </p:txBody>
      </p:sp>
      <p:sp>
        <p:nvSpPr>
          <p:cNvPr id="5" name="Title 4">
            <a:extLst>
              <a:ext uri="{FF2B5EF4-FFF2-40B4-BE49-F238E27FC236}">
                <a16:creationId xmlns:a16="http://schemas.microsoft.com/office/drawing/2014/main" id="{17048D0A-2DFD-39A4-A518-FC629B25AB2D}"/>
              </a:ext>
            </a:extLst>
          </p:cNvPr>
          <p:cNvSpPr>
            <a:spLocks noGrp="1"/>
          </p:cNvSpPr>
          <p:nvPr>
            <p:ph type="title"/>
          </p:nvPr>
        </p:nvSpPr>
        <p:spPr/>
        <p:txBody>
          <a:bodyPr/>
          <a:lstStyle/>
          <a:p>
            <a:r>
              <a:rPr lang="en-US" dirty="0"/>
              <a:t>One possible suggestion</a:t>
            </a:r>
          </a:p>
        </p:txBody>
      </p:sp>
    </p:spTree>
    <p:extLst>
      <p:ext uri="{BB962C8B-B14F-4D97-AF65-F5344CB8AC3E}">
        <p14:creationId xmlns:p14="http://schemas.microsoft.com/office/powerpoint/2010/main" val="2205941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6FEE0-D850-7A58-A48D-8A12A2CA3095}"/>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B893E6C2-2239-89BA-C5FE-1DFEA8DD878A}"/>
              </a:ext>
            </a:extLst>
          </p:cNvPr>
          <p:cNvSpPr>
            <a:spLocks noGrp="1" noChangeArrowheads="1"/>
          </p:cNvSpPr>
          <p:nvPr>
            <p:ph idx="1"/>
          </p:nvPr>
        </p:nvSpPr>
        <p:spPr bwMode="auto">
          <a:xfrm>
            <a:off x="885825" y="2210574"/>
            <a:ext cx="10248900" cy="46474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Source Sans Pro" panose="020B0503030403020204" pitchFamily="34" charset="0"/>
              </a:rPr>
              <a:t>Q: State the amount of money you are claiming for physical pain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Source Sans Pro" panose="020B0503030403020204" pitchFamily="34" charset="0"/>
              </a:rPr>
              <a:t>mental anguish in the future, and state all factors relied upon by you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Source Sans Pro" panose="020B0503030403020204" pitchFamily="34" charset="0"/>
              </a:rPr>
              <a:t>in arriving at such amount.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Source Sans Pro" panose="020B0503030403020204" pitchFamily="34" charset="0"/>
              </a:rPr>
              <a:t>A: I will ask the jury to decide this.</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400" b="0" i="0" u="none" strike="noStrike" cap="none" normalizeH="0" baseline="0" dirty="0">
                <a:ln>
                  <a:noFill/>
                </a:ln>
                <a:solidFill>
                  <a:srgbClr val="000000"/>
                </a:solidFill>
                <a:effectLst/>
                <a:latin typeface="Source Sans Pro" panose="020B0503030403020204" pitchFamily="34" charset="0"/>
              </a:rPr>
            </a:br>
            <a:endParaRPr kumimoji="0" lang="en-US" altLang="en-US" sz="2400" b="0" i="0" u="none" strike="noStrike" cap="none" normalizeH="0" baseline="0" dirty="0">
              <a:ln>
                <a:noFill/>
              </a:ln>
              <a:solidFill>
                <a:srgbClr val="00000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1" u="none" strike="noStrike" cap="none" normalizeH="0" baseline="0" dirty="0">
                <a:ln>
                  <a:noFill/>
                </a:ln>
                <a:solidFill>
                  <a:srgbClr val="3D3D3D"/>
                </a:solidFill>
                <a:effectLst/>
                <a:latin typeface="Source Sans Pro" panose="020B0503030403020204" pitchFamily="34" charset="0"/>
              </a:rPr>
              <a:t>Baylor Med. Plaza Services Corp. v. Kidd</a:t>
            </a:r>
            <a:r>
              <a:rPr kumimoji="0" lang="en-US" altLang="en-US" sz="2400" b="0" i="0" u="none" strike="noStrike" cap="none" normalizeH="0" baseline="0" dirty="0">
                <a:ln>
                  <a:noFill/>
                </a:ln>
                <a:solidFill>
                  <a:srgbClr val="000000"/>
                </a:solidFill>
                <a:effectLst/>
                <a:latin typeface="Source Sans Pro" panose="020B0503030403020204" pitchFamily="34" charset="0"/>
              </a:rPr>
              <a:t>, 834 S.W.2d 69, 78 (Texarkana 1992, writ denied) (matter for pleadings)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000000"/>
              </a:solidFill>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B1A41230-BEF5-530B-41C2-74A41D354EBE}"/>
              </a:ext>
            </a:extLst>
          </p:cNvPr>
          <p:cNvSpPr>
            <a:spLocks noGrp="1"/>
          </p:cNvSpPr>
          <p:nvPr>
            <p:ph type="title"/>
          </p:nvPr>
        </p:nvSpPr>
        <p:spPr/>
        <p:txBody>
          <a:bodyPr/>
          <a:lstStyle/>
          <a:p>
            <a:r>
              <a:rPr lang="en-US" dirty="0"/>
              <a:t>P cannot be cross-examined on the amount of non-economic damages</a:t>
            </a:r>
          </a:p>
        </p:txBody>
      </p:sp>
    </p:spTree>
    <p:extLst>
      <p:ext uri="{BB962C8B-B14F-4D97-AF65-F5344CB8AC3E}">
        <p14:creationId xmlns:p14="http://schemas.microsoft.com/office/powerpoint/2010/main" val="726930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AB498-296C-0C7B-7CE4-F5B008262C32}"/>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CB6F7646-E7FA-EB6D-391D-F367A558F1FB}"/>
              </a:ext>
            </a:extLst>
          </p:cNvPr>
          <p:cNvSpPr>
            <a:spLocks noGrp="1" noChangeArrowheads="1"/>
          </p:cNvSpPr>
          <p:nvPr>
            <p:ph idx="1"/>
          </p:nvPr>
        </p:nvSpPr>
        <p:spPr bwMode="auto">
          <a:xfrm>
            <a:off x="1981200" y="2236858"/>
            <a:ext cx="5849678" cy="20928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3400" dirty="0">
                <a:solidFill>
                  <a:srgbClr val="000000"/>
                </a:solidFill>
                <a:latin typeface="Source Sans Pro" panose="020B0503030403020204" pitchFamily="34" charset="0"/>
              </a:rPr>
              <a:t>Property damage rule</a:t>
            </a:r>
          </a:p>
          <a:p>
            <a:pPr marL="0" indent="0" eaLnBrk="0" fontAlgn="base" hangingPunct="0">
              <a:spcBef>
                <a:spcPct val="0"/>
              </a:spcBef>
              <a:spcAft>
                <a:spcPct val="0"/>
              </a:spcAft>
              <a:buClrTx/>
              <a:buNone/>
            </a:pPr>
            <a:endParaRPr lang="en-US" altLang="en-US" sz="3400" dirty="0">
              <a:solidFill>
                <a:srgbClr val="000000"/>
              </a:solidFill>
              <a:latin typeface="Source Sans Pro" panose="020B0503030403020204" pitchFamily="34" charset="0"/>
            </a:endParaRPr>
          </a:p>
          <a:p>
            <a:pPr eaLnBrk="0" fontAlgn="base" hangingPunct="0">
              <a:spcBef>
                <a:spcPct val="0"/>
              </a:spcBef>
              <a:spcAft>
                <a:spcPct val="0"/>
              </a:spcAft>
              <a:buClrTx/>
            </a:pPr>
            <a:r>
              <a:rPr lang="en-US" altLang="en-US" sz="3400" dirty="0">
                <a:solidFill>
                  <a:srgbClr val="000000"/>
                </a:solidFill>
                <a:latin typeface="Source Sans Pro" panose="020B0503030403020204" pitchFamily="34" charset="0"/>
              </a:rPr>
              <a:t>Sentimental value of property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F9A5A544-E76D-E6EB-837B-B48F2DCD9C85}"/>
              </a:ext>
            </a:extLst>
          </p:cNvPr>
          <p:cNvSpPr>
            <a:spLocks noGrp="1"/>
          </p:cNvSpPr>
          <p:nvPr>
            <p:ph type="title"/>
          </p:nvPr>
        </p:nvSpPr>
        <p:spPr/>
        <p:txBody>
          <a:bodyPr/>
          <a:lstStyle/>
          <a:p>
            <a:r>
              <a:rPr lang="en-US" dirty="0"/>
              <a:t>What about direct examination on the amount of damages?</a:t>
            </a:r>
          </a:p>
        </p:txBody>
      </p:sp>
    </p:spTree>
    <p:extLst>
      <p:ext uri="{BB962C8B-B14F-4D97-AF65-F5344CB8AC3E}">
        <p14:creationId xmlns:p14="http://schemas.microsoft.com/office/powerpoint/2010/main" val="3984249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A12E2-FF18-B47F-C935-1F3BF4E35821}"/>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2E42ABF-91CE-3629-49E6-AE2F83353782}"/>
              </a:ext>
            </a:extLst>
          </p:cNvPr>
          <p:cNvSpPr>
            <a:spLocks noGrp="1" noChangeArrowheads="1"/>
          </p:cNvSpPr>
          <p:nvPr>
            <p:ph idx="1"/>
          </p:nvPr>
        </p:nvSpPr>
        <p:spPr bwMode="auto">
          <a:xfrm>
            <a:off x="533400" y="1879763"/>
            <a:ext cx="11294439" cy="44832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sz="2800" dirty="0">
                <a:solidFill>
                  <a:srgbClr val="000000"/>
                </a:solidFill>
                <a:effectLst/>
                <a:latin typeface="Source Sans Pro" panose="020B0503030403020204" pitchFamily="34" charset="0"/>
                <a:ea typeface="Aptos" panose="020B0004020202020204" pitchFamily="34" charset="0"/>
                <a:cs typeface="Aptos" panose="020B0004020202020204" pitchFamily="34" charset="0"/>
              </a:rPr>
              <a:t>Q: </a:t>
            </a:r>
            <a:r>
              <a:rPr lang="en-US" sz="2800" dirty="0">
                <a:effectLst/>
                <a:latin typeface="Aptos" panose="020B0004020202020204" pitchFamily="34" charset="0"/>
                <a:ea typeface="Aptos" panose="020B0004020202020204" pitchFamily="34" charset="0"/>
                <a:cs typeface="Aptos" panose="020B0004020202020204" pitchFamily="34" charset="0"/>
              </a:rPr>
              <a:t>if the defense were to argue that fair and reasonable compensation </a:t>
            </a:r>
          </a:p>
          <a:p>
            <a:pPr marL="0" indent="0" eaLnBrk="0" fontAlgn="base" hangingPunct="0">
              <a:spcBef>
                <a:spcPct val="0"/>
              </a:spcBef>
              <a:spcAft>
                <a:spcPct val="0"/>
              </a:spcAft>
              <a:buClrTx/>
              <a:buNone/>
            </a:pPr>
            <a:r>
              <a:rPr lang="en-US" sz="2800" dirty="0">
                <a:effectLst/>
                <a:latin typeface="Aptos" panose="020B0004020202020204" pitchFamily="34" charset="0"/>
                <a:ea typeface="Aptos" panose="020B0004020202020204" pitchFamily="34" charset="0"/>
                <a:cs typeface="Aptos" panose="020B0004020202020204" pitchFamily="34" charset="0"/>
              </a:rPr>
              <a:t>to you for the loss of your husband would be the amount you could be </a:t>
            </a:r>
          </a:p>
          <a:p>
            <a:pPr marL="0" indent="0" eaLnBrk="0" fontAlgn="base" hangingPunct="0">
              <a:spcBef>
                <a:spcPct val="0"/>
              </a:spcBef>
              <a:spcAft>
                <a:spcPct val="0"/>
              </a:spcAft>
              <a:buClrTx/>
              <a:buNone/>
            </a:pPr>
            <a:r>
              <a:rPr lang="en-US" sz="2800" dirty="0">
                <a:effectLst/>
                <a:latin typeface="Aptos" panose="020B0004020202020204" pitchFamily="34" charset="0"/>
                <a:ea typeface="Aptos" panose="020B0004020202020204" pitchFamily="34" charset="0"/>
                <a:cs typeface="Aptos" panose="020B0004020202020204" pitchFamily="34" charset="0"/>
              </a:rPr>
              <a:t>paid for a minimum wage job, $7.25 per waking hour, would you agree </a:t>
            </a:r>
          </a:p>
          <a:p>
            <a:pPr marL="0" indent="0" eaLnBrk="0" fontAlgn="base" hangingPunct="0">
              <a:spcBef>
                <a:spcPct val="0"/>
              </a:spcBef>
              <a:spcAft>
                <a:spcPct val="0"/>
              </a:spcAft>
              <a:buClrTx/>
              <a:buNone/>
            </a:pPr>
            <a:r>
              <a:rPr lang="en-US" sz="2800" dirty="0">
                <a:effectLst/>
                <a:latin typeface="Aptos" panose="020B0004020202020204" pitchFamily="34" charset="0"/>
                <a:ea typeface="Aptos" panose="020B0004020202020204" pitchFamily="34" charset="0"/>
                <a:cs typeface="Aptos" panose="020B0004020202020204" pitchFamily="34" charset="0"/>
              </a:rPr>
              <a:t>or disagree that $7.25 per hour was a fair and reasonable amount to </a:t>
            </a:r>
          </a:p>
          <a:p>
            <a:pPr marL="0" indent="0" eaLnBrk="0" fontAlgn="base" hangingPunct="0">
              <a:spcBef>
                <a:spcPct val="0"/>
              </a:spcBef>
              <a:spcAft>
                <a:spcPct val="0"/>
              </a:spcAft>
              <a:buClrTx/>
              <a:buNone/>
            </a:pPr>
            <a:r>
              <a:rPr lang="en-US" sz="2800" dirty="0">
                <a:effectLst/>
                <a:latin typeface="Aptos" panose="020B0004020202020204" pitchFamily="34" charset="0"/>
                <a:ea typeface="Aptos" panose="020B0004020202020204" pitchFamily="34" charset="0"/>
                <a:cs typeface="Aptos" panose="020B0004020202020204" pitchFamily="34" charset="0"/>
              </a:rPr>
              <a:t>compensate you for the loss of your husband?</a:t>
            </a:r>
          </a:p>
          <a:p>
            <a:pPr marL="0" marR="0">
              <a:buNone/>
            </a:pPr>
            <a:r>
              <a:rPr lang="en-US" sz="2800" dirty="0">
                <a:effectLst/>
                <a:latin typeface="Aptos" panose="020B0004020202020204" pitchFamily="34" charset="0"/>
                <a:ea typeface="Aptos" panose="020B0004020202020204" pitchFamily="34" charset="0"/>
                <a:cs typeface="Aptos" panose="020B0004020202020204" pitchFamily="34" charset="0"/>
              </a:rPr>
              <a:t>A.  It would not be a fair amount.</a:t>
            </a:r>
          </a:p>
          <a:p>
            <a:pPr marL="0" marR="0">
              <a:buNone/>
            </a:pPr>
            <a:r>
              <a:rPr lang="en-US" sz="2800" dirty="0">
                <a:effectLst/>
                <a:latin typeface="Aptos" panose="020B0004020202020204" pitchFamily="34" charset="0"/>
                <a:ea typeface="Aptos" panose="020B0004020202020204" pitchFamily="34" charset="0"/>
                <a:cs typeface="Aptos" panose="020B0004020202020204" pitchFamily="34" charset="0"/>
              </a:rPr>
              <a:t>Q.  In your opinion would $30 per waking hour would be fair and </a:t>
            </a:r>
          </a:p>
          <a:p>
            <a:pPr marL="0" marR="0">
              <a:buNone/>
            </a:pPr>
            <a:r>
              <a:rPr lang="en-US" sz="2800" dirty="0">
                <a:effectLst/>
                <a:latin typeface="Aptos" panose="020B0004020202020204" pitchFamily="34" charset="0"/>
                <a:ea typeface="Aptos" panose="020B0004020202020204" pitchFamily="34" charset="0"/>
                <a:cs typeface="Aptos" panose="020B0004020202020204" pitchFamily="34" charset="0"/>
              </a:rPr>
              <a:t>reasonable compensation for your suffering?</a:t>
            </a:r>
          </a:p>
          <a:p>
            <a:pPr marL="0" marR="0" indent="0">
              <a:buNone/>
            </a:pPr>
            <a:r>
              <a:rPr lang="en-US" sz="2800" dirty="0">
                <a:effectLst/>
                <a:latin typeface="Aptos" panose="020B0004020202020204" pitchFamily="34" charset="0"/>
                <a:ea typeface="Aptos" panose="020B0004020202020204" pitchFamily="34" charset="0"/>
                <a:cs typeface="Aptos" panose="020B0004020202020204" pitchFamily="34" charset="0"/>
              </a:rPr>
              <a:t>A.  No</a:t>
            </a:r>
            <a:r>
              <a:rPr lang="en-US" sz="2800" dirty="0">
                <a:effectLst/>
                <a:highlight>
                  <a:srgbClr val="FFFF00"/>
                </a:highlight>
                <a:latin typeface="Aptos" panose="020B0004020202020204" pitchFamily="34" charset="0"/>
                <a:ea typeface="Aptos" panose="020B0004020202020204" pitchFamily="34" charset="0"/>
                <a:cs typeface="Aptos" panose="020B0004020202020204" pitchFamily="34" charset="0"/>
              </a:rPr>
              <a:t>. [Note $30/hour would be 480/day for 16 hours)</a:t>
            </a:r>
            <a:endParaRPr lang="en-US" altLang="en-US" sz="2800" dirty="0">
              <a:solidFill>
                <a:srgbClr val="000000"/>
              </a:solidFill>
              <a:highlight>
                <a:srgbClr val="FFFF00"/>
              </a:highlight>
              <a:latin typeface="Source Sans Pro" panose="020B0503030403020204" pitchFamily="34" charset="0"/>
            </a:endParaRPr>
          </a:p>
        </p:txBody>
      </p:sp>
      <p:sp>
        <p:nvSpPr>
          <p:cNvPr id="5" name="Title 4">
            <a:extLst>
              <a:ext uri="{FF2B5EF4-FFF2-40B4-BE49-F238E27FC236}">
                <a16:creationId xmlns:a16="http://schemas.microsoft.com/office/drawing/2014/main" id="{18C2CA47-911A-EA4E-4CD7-B5CB07B14DE1}"/>
              </a:ext>
            </a:extLst>
          </p:cNvPr>
          <p:cNvSpPr>
            <a:spLocks noGrp="1"/>
          </p:cNvSpPr>
          <p:nvPr>
            <p:ph type="title"/>
          </p:nvPr>
        </p:nvSpPr>
        <p:spPr/>
        <p:txBody>
          <a:bodyPr/>
          <a:lstStyle/>
          <a:p>
            <a:r>
              <a:rPr lang="en-US" dirty="0"/>
              <a:t>Possible direct examination</a:t>
            </a:r>
          </a:p>
        </p:txBody>
      </p:sp>
    </p:spTree>
    <p:extLst>
      <p:ext uri="{BB962C8B-B14F-4D97-AF65-F5344CB8AC3E}">
        <p14:creationId xmlns:p14="http://schemas.microsoft.com/office/powerpoint/2010/main" val="542522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E4C92-48EB-B152-823D-D5BA29F4307A}"/>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AE79C2A8-3612-7019-4E78-2A40190315CA}"/>
              </a:ext>
            </a:extLst>
          </p:cNvPr>
          <p:cNvSpPr>
            <a:spLocks noGrp="1" noChangeArrowheads="1"/>
          </p:cNvSpPr>
          <p:nvPr>
            <p:ph idx="1"/>
          </p:nvPr>
        </p:nvSpPr>
        <p:spPr bwMode="auto">
          <a:xfrm>
            <a:off x="533401" y="2690243"/>
            <a:ext cx="10972800" cy="286232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sz="30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Q: What would it be worth to you to go all day without the anxiety, </a:t>
            </a:r>
          </a:p>
          <a:p>
            <a:pPr marL="0" indent="0" eaLnBrk="0" fontAlgn="base" hangingPunct="0">
              <a:spcBef>
                <a:spcPct val="0"/>
              </a:spcBef>
              <a:spcAft>
                <a:spcPct val="0"/>
              </a:spcAft>
              <a:buClrTx/>
              <a:buNone/>
            </a:pPr>
            <a:r>
              <a:rPr lang="en-US" sz="30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sleeplessness, w</a:t>
            </a:r>
            <a:r>
              <a:rPr lang="en-US" sz="30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orry and </a:t>
            </a:r>
            <a:r>
              <a:rPr lang="en-US" sz="30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from mental anguish you suffer daily?</a:t>
            </a:r>
          </a:p>
          <a:p>
            <a:pPr eaLnBrk="0" fontAlgn="base" hangingPunct="0">
              <a:spcBef>
                <a:spcPct val="0"/>
              </a:spcBef>
              <a:spcAft>
                <a:spcPct val="0"/>
              </a:spcAft>
              <a:buClrTx/>
            </a:pPr>
            <a:endParaRPr lang="en-US" altLang="en-US" sz="3000" dirty="0">
              <a:solidFill>
                <a:srgbClr val="000000"/>
              </a:solidFill>
              <a:highlight>
                <a:srgbClr val="FFFF00"/>
              </a:highlight>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ClrTx/>
            </a:pPr>
            <a:r>
              <a:rPr lang="en-US" sz="3000" dirty="0">
                <a:latin typeface="Times New Roman" panose="02020603050405020304" pitchFamily="18" charset="0"/>
                <a:cs typeface="Times New Roman" panose="02020603050405020304" pitchFamily="18" charset="0"/>
              </a:rPr>
              <a:t>Q: If you could pay to get through a day without the crushing weight of  knowing you'll never be the father you planned to be, what would that be worth to you?</a:t>
            </a:r>
            <a:endParaRPr lang="en-US" altLang="en-US" sz="3000" dirty="0">
              <a:solidFill>
                <a:srgbClr val="000000"/>
              </a:solidFill>
              <a:highlight>
                <a:srgbClr val="FFFF00"/>
              </a:highlight>
              <a:latin typeface="Times New Roman" panose="02020603050405020304" pitchFamily="18" charset="0"/>
              <a:cs typeface="Times New Roman" panose="02020603050405020304" pitchFamily="18" charset="0"/>
            </a:endParaRPr>
          </a:p>
        </p:txBody>
      </p:sp>
      <p:sp>
        <p:nvSpPr>
          <p:cNvPr id="5" name="Title 4">
            <a:extLst>
              <a:ext uri="{FF2B5EF4-FFF2-40B4-BE49-F238E27FC236}">
                <a16:creationId xmlns:a16="http://schemas.microsoft.com/office/drawing/2014/main" id="{87009350-A612-6ACA-1921-D60F32779311}"/>
              </a:ext>
            </a:extLst>
          </p:cNvPr>
          <p:cNvSpPr>
            <a:spLocks noGrp="1"/>
          </p:cNvSpPr>
          <p:nvPr>
            <p:ph type="title"/>
          </p:nvPr>
        </p:nvSpPr>
        <p:spPr/>
        <p:txBody>
          <a:bodyPr/>
          <a:lstStyle/>
          <a:p>
            <a:r>
              <a:rPr lang="en-US" dirty="0"/>
              <a:t>Possible Direct examination</a:t>
            </a:r>
          </a:p>
        </p:txBody>
      </p:sp>
    </p:spTree>
    <p:extLst>
      <p:ext uri="{BB962C8B-B14F-4D97-AF65-F5344CB8AC3E}">
        <p14:creationId xmlns:p14="http://schemas.microsoft.com/office/powerpoint/2010/main" val="533190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765F-19B4-1733-454B-A77E251B8D33}"/>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4E88FD47-E53C-F244-3F8C-528924A9031B}"/>
              </a:ext>
            </a:extLst>
          </p:cNvPr>
          <p:cNvSpPr>
            <a:spLocks noGrp="1" noChangeArrowheads="1"/>
          </p:cNvSpPr>
          <p:nvPr>
            <p:ph idx="1"/>
          </p:nvPr>
        </p:nvSpPr>
        <p:spPr bwMode="auto">
          <a:xfrm>
            <a:off x="533401" y="2220249"/>
            <a:ext cx="10972800" cy="40010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sz="2800" dirty="0"/>
              <a:t>Consider sleep disruption at a specific dollar amount per night of lost restorative sleep, </a:t>
            </a:r>
          </a:p>
          <a:p>
            <a:pPr eaLnBrk="0" fontAlgn="base" hangingPunct="0">
              <a:spcBef>
                <a:spcPct val="0"/>
              </a:spcBef>
              <a:spcAft>
                <a:spcPct val="0"/>
              </a:spcAft>
              <a:buClrTx/>
            </a:pPr>
            <a:r>
              <a:rPr lang="en-US" sz="2800" dirty="0"/>
              <a:t>anxiety episodes valued per episode times their frequency, </a:t>
            </a:r>
          </a:p>
          <a:p>
            <a:pPr eaLnBrk="0" fontAlgn="base" hangingPunct="0">
              <a:spcBef>
                <a:spcPct val="0"/>
              </a:spcBef>
              <a:spcAft>
                <a:spcPct val="0"/>
              </a:spcAft>
              <a:buClrTx/>
            </a:pPr>
            <a:r>
              <a:rPr lang="en-US" sz="2800" dirty="0"/>
              <a:t>depressive days calculated per day times occurrence rate, </a:t>
            </a:r>
          </a:p>
          <a:p>
            <a:pPr eaLnBrk="0" fontAlgn="base" hangingPunct="0">
              <a:spcBef>
                <a:spcPct val="0"/>
              </a:spcBef>
              <a:spcAft>
                <a:spcPct val="0"/>
              </a:spcAft>
              <a:buClrTx/>
            </a:pPr>
            <a:r>
              <a:rPr lang="en-US" sz="2800" dirty="0"/>
              <a:t>relationship strain valued daily for damaged marital intimacy, and </a:t>
            </a:r>
          </a:p>
          <a:p>
            <a:pPr eaLnBrk="0" fontAlgn="base" hangingPunct="0">
              <a:spcBef>
                <a:spcPct val="0"/>
              </a:spcBef>
              <a:spcAft>
                <a:spcPct val="0"/>
              </a:spcAft>
              <a:buClrTx/>
            </a:pPr>
            <a:r>
              <a:rPr lang="en-US" sz="2800" dirty="0"/>
              <a:t>parental grief assessed per day for inability to parent as desired.  </a:t>
            </a:r>
          </a:p>
          <a:p>
            <a:pPr eaLnBrk="0" fontAlgn="base" hangingPunct="0">
              <a:spcBef>
                <a:spcPct val="0"/>
              </a:spcBef>
              <a:spcAft>
                <a:spcPct val="0"/>
              </a:spcAft>
              <a:buClrTx/>
            </a:pPr>
            <a:endParaRPr lang="en-US" altLang="en-US" sz="3000" dirty="0">
              <a:solidFill>
                <a:srgbClr val="000000"/>
              </a:solidFill>
              <a:highlight>
                <a:srgbClr val="FFFF00"/>
              </a:highlight>
              <a:latin typeface="Times New Roman" panose="02020603050405020304" pitchFamily="18" charset="0"/>
              <a:cs typeface="Times New Roman" panose="02020603050405020304" pitchFamily="18" charset="0"/>
            </a:endParaRPr>
          </a:p>
        </p:txBody>
      </p:sp>
      <p:sp>
        <p:nvSpPr>
          <p:cNvPr id="5" name="Title 4">
            <a:extLst>
              <a:ext uri="{FF2B5EF4-FFF2-40B4-BE49-F238E27FC236}">
                <a16:creationId xmlns:a16="http://schemas.microsoft.com/office/drawing/2014/main" id="{1DB690E1-7DD6-BBBC-EA2B-A65A37BBF54C}"/>
              </a:ext>
            </a:extLst>
          </p:cNvPr>
          <p:cNvSpPr>
            <a:spLocks noGrp="1"/>
          </p:cNvSpPr>
          <p:nvPr>
            <p:ph type="title"/>
          </p:nvPr>
        </p:nvSpPr>
        <p:spPr/>
        <p:txBody>
          <a:bodyPr/>
          <a:lstStyle/>
          <a:p>
            <a:r>
              <a:rPr lang="en-US" dirty="0"/>
              <a:t>Breakdown in components</a:t>
            </a:r>
          </a:p>
        </p:txBody>
      </p:sp>
    </p:spTree>
    <p:extLst>
      <p:ext uri="{BB962C8B-B14F-4D97-AF65-F5344CB8AC3E}">
        <p14:creationId xmlns:p14="http://schemas.microsoft.com/office/powerpoint/2010/main" val="3714042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B332C-88DD-5728-D0B8-31E443DE3F68}"/>
            </a:ext>
          </a:extLst>
        </p:cNvPr>
        <p:cNvGrpSpPr/>
        <p:nvPr/>
      </p:nvGrpSpPr>
      <p:grpSpPr>
        <a:xfrm>
          <a:off x="0" y="0"/>
          <a:ext cx="0" cy="0"/>
          <a:chOff x="0" y="0"/>
          <a:chExt cx="0" cy="0"/>
        </a:xfrm>
      </p:grpSpPr>
      <p:pic>
        <p:nvPicPr>
          <p:cNvPr id="6" name="Picture 5" descr="A anchor with a hot air balloon attached to it&#10;&#10;Description automatically generated">
            <a:extLst>
              <a:ext uri="{FF2B5EF4-FFF2-40B4-BE49-F238E27FC236}">
                <a16:creationId xmlns:a16="http://schemas.microsoft.com/office/drawing/2014/main" id="{32563B2E-7198-AF4E-0E24-BF8F521A8D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209261" cy="6858000"/>
          </a:xfrm>
          <a:prstGeom prst="rect">
            <a:avLst/>
          </a:prstGeom>
        </p:spPr>
      </p:pic>
      <p:sp>
        <p:nvSpPr>
          <p:cNvPr id="7" name="Rectangle 6">
            <a:extLst>
              <a:ext uri="{FF2B5EF4-FFF2-40B4-BE49-F238E27FC236}">
                <a16:creationId xmlns:a16="http://schemas.microsoft.com/office/drawing/2014/main" id="{58A4DB03-DD8A-88AB-5A55-D7DB71DF9038}"/>
              </a:ext>
            </a:extLst>
          </p:cNvPr>
          <p:cNvSpPr/>
          <p:nvPr/>
        </p:nvSpPr>
        <p:spPr>
          <a:xfrm>
            <a:off x="5867400" y="0"/>
            <a:ext cx="6333460" cy="6858000"/>
          </a:xfrm>
          <a:prstGeom prst="rect">
            <a:avLst/>
          </a:pr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1">
            <a:extLst>
              <a:ext uri="{FF2B5EF4-FFF2-40B4-BE49-F238E27FC236}">
                <a16:creationId xmlns:a16="http://schemas.microsoft.com/office/drawing/2014/main" id="{E2CBAB54-12BD-0D08-D1F3-F1EB8BC39E5F}"/>
              </a:ext>
            </a:extLst>
          </p:cNvPr>
          <p:cNvSpPr txBox="1">
            <a:spLocks/>
          </p:cNvSpPr>
          <p:nvPr/>
        </p:nvSpPr>
        <p:spPr bwMode="auto">
          <a:xfrm>
            <a:off x="152400" y="307369"/>
            <a:ext cx="5029200" cy="230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spAutoFit/>
          </a:bodyPr>
          <a:lstStyle>
            <a:lvl1pPr algn="l" defTabSz="912813" rtl="0" fontAlgn="base">
              <a:spcBef>
                <a:spcPct val="0"/>
              </a:spcBef>
              <a:spcAft>
                <a:spcPct val="0"/>
              </a:spcAft>
              <a:defRPr sz="3800" b="1" kern="1200">
                <a:solidFill>
                  <a:schemeClr val="bg1"/>
                </a:solidFill>
                <a:latin typeface="Arial" pitchFamily="34" charset="0"/>
                <a:ea typeface="+mj-ea"/>
                <a:cs typeface="Arial" pitchFamily="34" charset="0"/>
              </a:defRPr>
            </a:lvl1pPr>
            <a:lvl2pPr algn="l" defTabSz="912813" rtl="0" fontAlgn="base">
              <a:spcBef>
                <a:spcPct val="0"/>
              </a:spcBef>
              <a:spcAft>
                <a:spcPct val="0"/>
              </a:spcAft>
              <a:defRPr sz="3800" b="1">
                <a:solidFill>
                  <a:schemeClr val="bg1"/>
                </a:solidFill>
                <a:latin typeface="Arial" pitchFamily="34" charset="0"/>
                <a:cs typeface="Arial" pitchFamily="34" charset="0"/>
              </a:defRPr>
            </a:lvl2pPr>
            <a:lvl3pPr algn="l" defTabSz="912813" rtl="0" fontAlgn="base">
              <a:spcBef>
                <a:spcPct val="0"/>
              </a:spcBef>
              <a:spcAft>
                <a:spcPct val="0"/>
              </a:spcAft>
              <a:defRPr sz="3800" b="1">
                <a:solidFill>
                  <a:schemeClr val="bg1"/>
                </a:solidFill>
                <a:latin typeface="Arial" pitchFamily="34" charset="0"/>
                <a:cs typeface="Arial" pitchFamily="34" charset="0"/>
              </a:defRPr>
            </a:lvl3pPr>
            <a:lvl4pPr algn="l" defTabSz="912813" rtl="0" fontAlgn="base">
              <a:spcBef>
                <a:spcPct val="0"/>
              </a:spcBef>
              <a:spcAft>
                <a:spcPct val="0"/>
              </a:spcAft>
              <a:defRPr sz="3800" b="1">
                <a:solidFill>
                  <a:schemeClr val="bg1"/>
                </a:solidFill>
                <a:latin typeface="Arial" pitchFamily="34" charset="0"/>
                <a:cs typeface="Arial" pitchFamily="34" charset="0"/>
              </a:defRPr>
            </a:lvl4pPr>
            <a:lvl5pPr algn="l" defTabSz="912813" rtl="0" fontAlgn="base">
              <a:spcBef>
                <a:spcPct val="0"/>
              </a:spcBef>
              <a:spcAft>
                <a:spcPct val="0"/>
              </a:spcAft>
              <a:defRPr sz="3800" b="1">
                <a:solidFill>
                  <a:schemeClr val="bg1"/>
                </a:solidFill>
                <a:latin typeface="Arial" pitchFamily="34" charset="0"/>
                <a:cs typeface="Arial" pitchFamily="34" charset="0"/>
              </a:defRPr>
            </a:lvl5pPr>
            <a:lvl6pPr marL="457200" algn="l" defTabSz="912813" rtl="0" fontAlgn="base">
              <a:spcBef>
                <a:spcPct val="0"/>
              </a:spcBef>
              <a:spcAft>
                <a:spcPct val="0"/>
              </a:spcAft>
              <a:defRPr sz="3800" b="1">
                <a:solidFill>
                  <a:schemeClr val="bg1"/>
                </a:solidFill>
                <a:latin typeface="Arial" pitchFamily="34" charset="0"/>
                <a:cs typeface="Arial" pitchFamily="34" charset="0"/>
              </a:defRPr>
            </a:lvl6pPr>
            <a:lvl7pPr marL="914400" algn="l" defTabSz="912813" rtl="0" fontAlgn="base">
              <a:spcBef>
                <a:spcPct val="0"/>
              </a:spcBef>
              <a:spcAft>
                <a:spcPct val="0"/>
              </a:spcAft>
              <a:defRPr sz="3800" b="1">
                <a:solidFill>
                  <a:schemeClr val="bg1"/>
                </a:solidFill>
                <a:latin typeface="Arial" pitchFamily="34" charset="0"/>
                <a:cs typeface="Arial" pitchFamily="34" charset="0"/>
              </a:defRPr>
            </a:lvl7pPr>
            <a:lvl8pPr marL="1371600" algn="l" defTabSz="912813" rtl="0" fontAlgn="base">
              <a:spcBef>
                <a:spcPct val="0"/>
              </a:spcBef>
              <a:spcAft>
                <a:spcPct val="0"/>
              </a:spcAft>
              <a:defRPr sz="3800" b="1">
                <a:solidFill>
                  <a:schemeClr val="bg1"/>
                </a:solidFill>
                <a:latin typeface="Arial" pitchFamily="34" charset="0"/>
                <a:cs typeface="Arial" pitchFamily="34" charset="0"/>
              </a:defRPr>
            </a:lvl8pPr>
            <a:lvl9pPr marL="1828800" algn="l" defTabSz="912813" rtl="0" fontAlgn="base">
              <a:spcBef>
                <a:spcPct val="0"/>
              </a:spcBef>
              <a:spcAft>
                <a:spcPct val="0"/>
              </a:spcAft>
              <a:defRPr sz="3800" b="1">
                <a:solidFill>
                  <a:schemeClr val="bg1"/>
                </a:solidFill>
                <a:latin typeface="Arial" pitchFamily="34" charset="0"/>
                <a:cs typeface="Arial" pitchFamily="34" charset="0"/>
              </a:defRPr>
            </a:lvl9pPr>
          </a:lstStyle>
          <a:p>
            <a:pPr marL="0" marR="0" lvl="0" indent="0" defTabSz="912813" rtl="0" eaLnBrk="1" fontAlgn="base" latinLnBrk="0" hangingPunct="1">
              <a:spcBef>
                <a:spcPct val="0"/>
              </a:spcBef>
              <a:spcAft>
                <a:spcPct val="0"/>
              </a:spcAft>
              <a:buClrTx/>
              <a:buSzTx/>
              <a:buFontTx/>
              <a:buNone/>
              <a:tabLst/>
              <a:defRPr/>
            </a:pPr>
            <a:r>
              <a:rPr kumimoji="0" lang="en-US" sz="3600" b="0" i="0" u="none" strike="noStrike" kern="1200" cap="none" noProof="0" dirty="0">
                <a:ln>
                  <a:noFill/>
                </a:ln>
                <a:solidFill>
                  <a:schemeClr val="tx1"/>
                </a:solidFill>
                <a:uLnTx/>
                <a:uFillTx/>
                <a:latin typeface="+mj-lt"/>
              </a:rPr>
              <a:t>Evidence that Cannot be Used to Prove </a:t>
            </a:r>
          </a:p>
          <a:p>
            <a:pPr marL="0" marR="0" lvl="0" indent="0" defTabSz="912813" rtl="0" eaLnBrk="1" fontAlgn="base" latinLnBrk="0" hangingPunct="1">
              <a:spcBef>
                <a:spcPct val="0"/>
              </a:spcBef>
              <a:spcAft>
                <a:spcPct val="0"/>
              </a:spcAft>
              <a:buClrTx/>
              <a:buSzTx/>
              <a:buFontTx/>
              <a:buNone/>
              <a:tabLst/>
              <a:defRPr/>
            </a:pPr>
            <a:r>
              <a:rPr lang="en-US" sz="3600" b="0" dirty="0">
                <a:solidFill>
                  <a:schemeClr val="tx1"/>
                </a:solidFill>
                <a:latin typeface="+mj-lt"/>
              </a:rPr>
              <a:t>N</a:t>
            </a:r>
            <a:r>
              <a:rPr kumimoji="0" lang="en-US" sz="3600" b="0" i="0" u="none" strike="noStrike" kern="1200" cap="none" noProof="0" dirty="0">
                <a:ln>
                  <a:noFill/>
                </a:ln>
                <a:solidFill>
                  <a:schemeClr val="tx1"/>
                </a:solidFill>
                <a:uLnTx/>
                <a:uFillTx/>
                <a:latin typeface="+mj-lt"/>
              </a:rPr>
              <a:t>on-economic Damages </a:t>
            </a:r>
          </a:p>
        </p:txBody>
      </p:sp>
      <p:grpSp>
        <p:nvGrpSpPr>
          <p:cNvPr id="5" name="Group 4">
            <a:extLst>
              <a:ext uri="{FF2B5EF4-FFF2-40B4-BE49-F238E27FC236}">
                <a16:creationId xmlns:a16="http://schemas.microsoft.com/office/drawing/2014/main" id="{B43DB747-E2DD-34DC-8EC6-41B68199B844}"/>
              </a:ext>
            </a:extLst>
          </p:cNvPr>
          <p:cNvGrpSpPr/>
          <p:nvPr/>
        </p:nvGrpSpPr>
        <p:grpSpPr>
          <a:xfrm>
            <a:off x="5715000" y="1048553"/>
            <a:ext cx="6553200" cy="1567131"/>
            <a:chOff x="5562600" y="914400"/>
            <a:chExt cx="6477000" cy="914400"/>
          </a:xfrm>
        </p:grpSpPr>
        <p:sp>
          <p:nvSpPr>
            <p:cNvPr id="9" name="Arrow: Pentagon 8">
              <a:extLst>
                <a:ext uri="{FF2B5EF4-FFF2-40B4-BE49-F238E27FC236}">
                  <a16:creationId xmlns:a16="http://schemas.microsoft.com/office/drawing/2014/main" id="{80D2C302-239E-F761-26F7-C92757250973}"/>
                </a:ext>
              </a:extLst>
            </p:cNvPr>
            <p:cNvSpPr/>
            <p:nvPr/>
          </p:nvSpPr>
          <p:spPr>
            <a:xfrm rot="10800000">
              <a:off x="5562600" y="914400"/>
              <a:ext cx="6477000" cy="914400"/>
            </a:xfrm>
            <a:prstGeom prst="homePlate">
              <a:avLst/>
            </a:prstGeom>
            <a:solidFill>
              <a:srgbClr val="9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B35B6E4-59E2-2543-265B-E3CC2D9C5D1A}"/>
                </a:ext>
              </a:extLst>
            </p:cNvPr>
            <p:cNvSpPr txBox="1"/>
            <p:nvPr/>
          </p:nvSpPr>
          <p:spPr>
            <a:xfrm>
              <a:off x="6172200" y="1079213"/>
              <a:ext cx="5867400" cy="584775"/>
            </a:xfrm>
            <a:prstGeom prst="rect">
              <a:avLst/>
            </a:prstGeom>
            <a:noFill/>
          </p:spPr>
          <p:txBody>
            <a:bodyPr wrap="square" rtlCol="0">
              <a:spAutoFit/>
            </a:bodyPr>
            <a:lstStyle/>
            <a:p>
              <a:pPr marR="0">
                <a:spcBef>
                  <a:spcPts val="0"/>
                </a:spcBef>
                <a:spcAft>
                  <a:spcPts val="0"/>
                </a:spcAft>
              </a:pP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“Unsubstantiated Anchoring”</a:t>
              </a:r>
              <a:endParaRPr lang="en-US" sz="24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endParaRPr>
            </a:p>
          </p:txBody>
        </p:sp>
      </p:grpSp>
      <p:grpSp>
        <p:nvGrpSpPr>
          <p:cNvPr id="14" name="Group 13">
            <a:extLst>
              <a:ext uri="{FF2B5EF4-FFF2-40B4-BE49-F238E27FC236}">
                <a16:creationId xmlns:a16="http://schemas.microsoft.com/office/drawing/2014/main" id="{59AB8524-96E4-FFD6-5619-44BDF678CCC1}"/>
              </a:ext>
            </a:extLst>
          </p:cNvPr>
          <p:cNvGrpSpPr/>
          <p:nvPr/>
        </p:nvGrpSpPr>
        <p:grpSpPr>
          <a:xfrm>
            <a:off x="6248400" y="2743200"/>
            <a:ext cx="5715000" cy="954107"/>
            <a:chOff x="6096000" y="2590800"/>
            <a:chExt cx="5715000" cy="954107"/>
          </a:xfrm>
        </p:grpSpPr>
        <p:sp>
          <p:nvSpPr>
            <p:cNvPr id="10" name="TextBox 9">
              <a:extLst>
                <a:ext uri="{FF2B5EF4-FFF2-40B4-BE49-F238E27FC236}">
                  <a16:creationId xmlns:a16="http://schemas.microsoft.com/office/drawing/2014/main" id="{C4270FFA-D352-869B-843F-53D99DB45A4A}"/>
                </a:ext>
              </a:extLst>
            </p:cNvPr>
            <p:cNvSpPr txBox="1"/>
            <p:nvPr/>
          </p:nvSpPr>
          <p:spPr>
            <a:xfrm>
              <a:off x="6934200" y="2590800"/>
              <a:ext cx="4876800" cy="954107"/>
            </a:xfrm>
            <a:prstGeom prst="rect">
              <a:avLst/>
            </a:prstGeom>
            <a:noFill/>
          </p:spPr>
          <p:txBody>
            <a:bodyPr wrap="square" rtlCol="0">
              <a:spAutoFit/>
            </a:bodyPr>
            <a:lstStyle/>
            <a:p>
              <a:pPr marR="0">
                <a:spcBef>
                  <a:spcPts val="0"/>
                </a:spcBef>
                <a:spcAft>
                  <a:spcPts val="0"/>
                </a:spcAft>
              </a:pPr>
              <a:r>
                <a:rPr lang="en-US" sz="2800" kern="100" dirty="0">
                  <a:solidFill>
                    <a:schemeClr val="bg1"/>
                  </a:solidFill>
                  <a:effectLst/>
                  <a:ea typeface="Times New Roman" panose="02020603050405020304" pitchFamily="18" charset="0"/>
                  <a:cs typeface="Calibri" panose="020F0502020204030204" pitchFamily="34" charset="0"/>
                </a:rPr>
                <a:t>“Flawed analogies” to amounts paid for unrelated objects</a:t>
              </a:r>
            </a:p>
          </p:txBody>
        </p:sp>
        <p:pic>
          <p:nvPicPr>
            <p:cNvPr id="11" name="Picture 10">
              <a:extLst>
                <a:ext uri="{FF2B5EF4-FFF2-40B4-BE49-F238E27FC236}">
                  <a16:creationId xmlns:a16="http://schemas.microsoft.com/office/drawing/2014/main" id="{358D625D-A9C1-90BC-F8B2-7A75F640B1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743200"/>
              <a:ext cx="685801" cy="546256"/>
            </a:xfrm>
            <a:prstGeom prst="rect">
              <a:avLst/>
            </a:prstGeom>
          </p:spPr>
        </p:pic>
      </p:grpSp>
      <p:grpSp>
        <p:nvGrpSpPr>
          <p:cNvPr id="15" name="Group 14">
            <a:extLst>
              <a:ext uri="{FF2B5EF4-FFF2-40B4-BE49-F238E27FC236}">
                <a16:creationId xmlns:a16="http://schemas.microsoft.com/office/drawing/2014/main" id="{F4A43990-5257-AB46-D07B-11CF5E815A7D}"/>
              </a:ext>
            </a:extLst>
          </p:cNvPr>
          <p:cNvGrpSpPr/>
          <p:nvPr/>
        </p:nvGrpSpPr>
        <p:grpSpPr>
          <a:xfrm>
            <a:off x="6248400" y="4648200"/>
            <a:ext cx="5715000" cy="954107"/>
            <a:chOff x="6096000" y="4495800"/>
            <a:chExt cx="5715000" cy="954107"/>
          </a:xfrm>
        </p:grpSpPr>
        <p:sp>
          <p:nvSpPr>
            <p:cNvPr id="8" name="TextBox 7">
              <a:extLst>
                <a:ext uri="{FF2B5EF4-FFF2-40B4-BE49-F238E27FC236}">
                  <a16:creationId xmlns:a16="http://schemas.microsoft.com/office/drawing/2014/main" id="{F161AF22-7785-CD35-9542-D482608E0473}"/>
                </a:ext>
              </a:extLst>
            </p:cNvPr>
            <p:cNvSpPr txBox="1"/>
            <p:nvPr/>
          </p:nvSpPr>
          <p:spPr>
            <a:xfrm>
              <a:off x="6934200" y="4495800"/>
              <a:ext cx="4876800" cy="954107"/>
            </a:xfrm>
            <a:prstGeom prst="rect">
              <a:avLst/>
            </a:prstGeom>
            <a:noFill/>
          </p:spPr>
          <p:txBody>
            <a:bodyPr wrap="square" rtlCol="0">
              <a:spAutoFit/>
            </a:bodyPr>
            <a:lstStyle/>
            <a:p>
              <a:pPr marR="0">
                <a:spcBef>
                  <a:spcPts val="0"/>
                </a:spcBef>
                <a:spcAft>
                  <a:spcPts val="0"/>
                </a:spcAft>
              </a:pPr>
              <a:r>
                <a:rPr lang="en-US" sz="2800" kern="100" dirty="0">
                  <a:solidFill>
                    <a:schemeClr val="bg1"/>
                  </a:solidFill>
                  <a:ea typeface="Times New Roman" panose="02020603050405020304" pitchFamily="18" charset="0"/>
                  <a:cs typeface="Calibri" panose="020F0502020204030204" pitchFamily="34" charset="0"/>
                </a:rPr>
                <a:t>M</a:t>
              </a:r>
              <a:r>
                <a:rPr lang="en-US" sz="2800" kern="100" dirty="0">
                  <a:solidFill>
                    <a:schemeClr val="bg1"/>
                  </a:solidFill>
                  <a:effectLst/>
                  <a:ea typeface="Times New Roman" panose="02020603050405020304" pitchFamily="18" charset="0"/>
                  <a:cs typeface="Calibri" panose="020F0502020204030204" pitchFamily="34" charset="0"/>
                </a:rPr>
                <a:t>athematical calculations based on unrelated factors</a:t>
              </a:r>
            </a:p>
          </p:txBody>
        </p:sp>
        <p:pic>
          <p:nvPicPr>
            <p:cNvPr id="13" name="Picture 12">
              <a:extLst>
                <a:ext uri="{FF2B5EF4-FFF2-40B4-BE49-F238E27FC236}">
                  <a16:creationId xmlns:a16="http://schemas.microsoft.com/office/drawing/2014/main" id="{DCB85AD3-F45B-D724-B65D-A0100C86FF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4724400"/>
              <a:ext cx="685801" cy="546256"/>
            </a:xfrm>
            <a:prstGeom prst="rect">
              <a:avLst/>
            </a:prstGeom>
          </p:spPr>
        </p:pic>
      </p:grpSp>
    </p:spTree>
    <p:extLst>
      <p:ext uri="{BB962C8B-B14F-4D97-AF65-F5344CB8AC3E}">
        <p14:creationId xmlns:p14="http://schemas.microsoft.com/office/powerpoint/2010/main" val="866791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4D901-C64C-6A53-7BB4-C0BCBBA1C624}"/>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B48AB83F-C89F-762A-383E-146521CD6281}"/>
              </a:ext>
            </a:extLst>
          </p:cNvPr>
          <p:cNvSpPr>
            <a:spLocks noGrp="1" noChangeArrowheads="1"/>
          </p:cNvSpPr>
          <p:nvPr>
            <p:ph idx="1"/>
          </p:nvPr>
        </p:nvSpPr>
        <p:spPr bwMode="auto">
          <a:xfrm>
            <a:off x="533401" y="2599729"/>
            <a:ext cx="10972800" cy="25545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sz="2000" dirty="0"/>
              <a:t>The law requires me to explain why our requested award is a fair amount.. . Here’s why: Steven experiences anxiety that disrupts his sleep every single night—that's 12,775 nights over 35 years. He testified he'd pay $25 per night for peaceful sleep. That's $319,375. He battles depression requiring medication to lessen the emotional pain every day—365 days times 35 years times $30 per day equals $383,250. He grieves his lost identity as a capable provider—$40 daily for 35 years equals $511,000. Total: $1,213,625. We're asking for $1 million. That's not speculation, it's math based on the evidence about his daily suffering."</a:t>
            </a:r>
          </a:p>
        </p:txBody>
      </p:sp>
      <p:sp>
        <p:nvSpPr>
          <p:cNvPr id="5" name="Title 4">
            <a:extLst>
              <a:ext uri="{FF2B5EF4-FFF2-40B4-BE49-F238E27FC236}">
                <a16:creationId xmlns:a16="http://schemas.microsoft.com/office/drawing/2014/main" id="{76AA58FB-B3A5-0284-D7D2-F7E4BD99C6A3}"/>
              </a:ext>
            </a:extLst>
          </p:cNvPr>
          <p:cNvSpPr>
            <a:spLocks noGrp="1"/>
          </p:cNvSpPr>
          <p:nvPr>
            <p:ph type="title"/>
          </p:nvPr>
        </p:nvSpPr>
        <p:spPr/>
        <p:txBody>
          <a:bodyPr/>
          <a:lstStyle/>
          <a:p>
            <a:r>
              <a:rPr lang="en-US" dirty="0"/>
              <a:t>Final argument</a:t>
            </a:r>
          </a:p>
        </p:txBody>
      </p:sp>
    </p:spTree>
    <p:extLst>
      <p:ext uri="{BB962C8B-B14F-4D97-AF65-F5344CB8AC3E}">
        <p14:creationId xmlns:p14="http://schemas.microsoft.com/office/powerpoint/2010/main" val="1396040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2B180-D720-E8C3-4444-1929F2934616}"/>
            </a:ext>
          </a:extLst>
        </p:cNvPr>
        <p:cNvGrpSpPr/>
        <p:nvPr/>
      </p:nvGrpSpPr>
      <p:grpSpPr>
        <a:xfrm>
          <a:off x="0" y="0"/>
          <a:ext cx="0" cy="0"/>
          <a:chOff x="0" y="0"/>
          <a:chExt cx="0" cy="0"/>
        </a:xfrm>
      </p:grpSpPr>
      <p:pic>
        <p:nvPicPr>
          <p:cNvPr id="6146" name="Picture 2" descr="Tips And Best Practices For How To Manage Factory Workers | Employbridge">
            <a:extLst>
              <a:ext uri="{FF2B5EF4-FFF2-40B4-BE49-F238E27FC236}">
                <a16:creationId xmlns:a16="http://schemas.microsoft.com/office/drawing/2014/main" id="{A14749A5-1533-3820-5BB1-ECD8B14B9BA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5185"/>
          <a:stretch/>
        </p:blipFill>
        <p:spPr bwMode="auto">
          <a:xfrm>
            <a:off x="0" y="0"/>
            <a:ext cx="7696200" cy="68613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43869F-D6C7-4A88-C407-AF3EDB6B3EBE}"/>
              </a:ext>
            </a:extLst>
          </p:cNvPr>
          <p:cNvSpPr/>
          <p:nvPr/>
        </p:nvSpPr>
        <p:spPr>
          <a:xfrm>
            <a:off x="5867400" y="0"/>
            <a:ext cx="6333460" cy="6858000"/>
          </a:xfrm>
          <a:prstGeom prst="rect">
            <a:avLst/>
          </a:prstGeom>
          <a:solidFill>
            <a:schemeClr val="tx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BEE9BFD0-E48A-A33A-1DD9-D3C1D17177EC}"/>
              </a:ext>
            </a:extLst>
          </p:cNvPr>
          <p:cNvGrpSpPr/>
          <p:nvPr/>
        </p:nvGrpSpPr>
        <p:grpSpPr>
          <a:xfrm>
            <a:off x="4657060" y="2286000"/>
            <a:ext cx="7543800" cy="2286000"/>
            <a:chOff x="4953000" y="2590800"/>
            <a:chExt cx="7086600" cy="2286000"/>
          </a:xfrm>
          <a:solidFill>
            <a:schemeClr val="accent3"/>
          </a:solidFill>
          <a:effectLst>
            <a:outerShdw blurRad="50800" dist="38100" dir="10800000" algn="r" rotWithShape="0">
              <a:prstClr val="black">
                <a:alpha val="40000"/>
              </a:prstClr>
            </a:outerShdw>
          </a:effectLst>
        </p:grpSpPr>
        <p:sp>
          <p:nvSpPr>
            <p:cNvPr id="9" name="Arrow: Pentagon 8">
              <a:extLst>
                <a:ext uri="{FF2B5EF4-FFF2-40B4-BE49-F238E27FC236}">
                  <a16:creationId xmlns:a16="http://schemas.microsoft.com/office/drawing/2014/main" id="{77C1FCC4-C879-DA0D-1701-A363917A802D}"/>
                </a:ext>
              </a:extLst>
            </p:cNvPr>
            <p:cNvSpPr/>
            <p:nvPr/>
          </p:nvSpPr>
          <p:spPr>
            <a:xfrm rot="10800000">
              <a:off x="4953000" y="2590800"/>
              <a:ext cx="7086600" cy="2286000"/>
            </a:xfrm>
            <a:prstGeom prst="homePlate">
              <a:avLst>
                <a:gd name="adj" fmla="val 532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387C47-7DA0-2166-89C3-52B82B1CE1B7}"/>
                </a:ext>
              </a:extLst>
            </p:cNvPr>
            <p:cNvSpPr txBox="1"/>
            <p:nvPr/>
          </p:nvSpPr>
          <p:spPr>
            <a:xfrm>
              <a:off x="6019800" y="2819400"/>
              <a:ext cx="5867400" cy="1754326"/>
            </a:xfrm>
            <a:prstGeom prst="rect">
              <a:avLst/>
            </a:prstGeom>
            <a:grpFill/>
          </p:spPr>
          <p:txBody>
            <a:bodyPr wrap="square" rtlCol="0">
              <a:spAutoFit/>
            </a:bodyPr>
            <a:lstStyle/>
            <a:p>
              <a:pPr marR="0" algn="ctr">
                <a:spcBef>
                  <a:spcPts val="0"/>
                </a:spcBef>
                <a:spcAft>
                  <a:spcPts val="0"/>
                </a:spcAft>
              </a:pPr>
              <a:r>
                <a:rPr lang="en-US" sz="36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Effectively Use Lay Witnesses to Establish Non-economic Damages</a:t>
              </a:r>
            </a:p>
          </p:txBody>
        </p:sp>
      </p:grpSp>
    </p:spTree>
    <p:extLst>
      <p:ext uri="{BB962C8B-B14F-4D97-AF65-F5344CB8AC3E}">
        <p14:creationId xmlns:p14="http://schemas.microsoft.com/office/powerpoint/2010/main" val="2333159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F16CC-CDC0-CB03-90F9-58D891927C61}"/>
            </a:ext>
          </a:extLst>
        </p:cNvPr>
        <p:cNvGrpSpPr/>
        <p:nvPr/>
      </p:nvGrpSpPr>
      <p:grpSpPr>
        <a:xfrm>
          <a:off x="0" y="0"/>
          <a:ext cx="0" cy="0"/>
          <a:chOff x="0" y="0"/>
          <a:chExt cx="0" cy="0"/>
        </a:xfrm>
      </p:grpSpPr>
      <p:pic>
        <p:nvPicPr>
          <p:cNvPr id="5" name="Picture 4" descr="A person standing in front of a computer&#10;&#10;Description automatically generated">
            <a:extLst>
              <a:ext uri="{FF2B5EF4-FFF2-40B4-BE49-F238E27FC236}">
                <a16:creationId xmlns:a16="http://schemas.microsoft.com/office/drawing/2014/main" id="{7E484351-5DCB-1698-9FEF-3D716D722F0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7468" r="17468"/>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A135604-E2AC-AFA5-F2AF-B2626225604D}"/>
              </a:ext>
            </a:extLst>
          </p:cNvPr>
          <p:cNvSpPr/>
          <p:nvPr/>
        </p:nvSpPr>
        <p:spPr>
          <a:xfrm>
            <a:off x="-36576" y="0"/>
            <a:ext cx="6333460" cy="6858000"/>
          </a:xfrm>
          <a:prstGeom prst="rect">
            <a:avLst/>
          </a:prstGeom>
          <a:solidFill>
            <a:srgbClr val="222A3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E23226-2E34-9C4A-66AE-508F7858B838}"/>
              </a:ext>
            </a:extLst>
          </p:cNvPr>
          <p:cNvSpPr txBox="1"/>
          <p:nvPr/>
        </p:nvSpPr>
        <p:spPr>
          <a:xfrm>
            <a:off x="381000" y="1828800"/>
            <a:ext cx="5486400" cy="4093428"/>
          </a:xfrm>
          <a:prstGeom prst="rect">
            <a:avLst/>
          </a:prstGeom>
          <a:noFill/>
        </p:spPr>
        <p:txBody>
          <a:bodyPr wrap="square">
            <a:spAutoFit/>
          </a:bodyPr>
          <a:lstStyle/>
          <a:p>
            <a:pPr marL="457200" lvl="0" indent="-457200">
              <a:spcAft>
                <a:spcPts val="3000"/>
              </a:spcAft>
              <a:buClr>
                <a:schemeClr val="accent1"/>
              </a:buClr>
              <a:buFont typeface="Arial" panose="020B0604020202020204" pitchFamily="34" charset="0"/>
              <a:buChar char="•"/>
              <a:defRPr/>
            </a:pPr>
            <a:r>
              <a:rPr lang="en-US" sz="3200" kern="100" dirty="0">
                <a:solidFill>
                  <a:schemeClr val="bg1"/>
                </a:solidFill>
                <a:ea typeface="Times New Roman" panose="02020603050405020304" pitchFamily="18" charset="0"/>
                <a:cs typeface="Calibri" panose="020F0502020204030204" pitchFamily="34" charset="0"/>
              </a:rPr>
              <a:t>Co-workers and managers</a:t>
            </a:r>
          </a:p>
          <a:p>
            <a:pPr marL="457200" lvl="0" indent="-457200">
              <a:spcAft>
                <a:spcPts val="3000"/>
              </a:spcAft>
              <a:buClr>
                <a:schemeClr val="accent1"/>
              </a:buClr>
              <a:buFont typeface="Arial" panose="020B0604020202020204" pitchFamily="34" charset="0"/>
              <a:buChar char="•"/>
              <a:defRPr/>
            </a:pPr>
            <a:r>
              <a:rPr lang="en-US" sz="3200" kern="100" dirty="0">
                <a:solidFill>
                  <a:schemeClr val="bg1"/>
                </a:solidFill>
                <a:ea typeface="Times New Roman" panose="02020603050405020304" pitchFamily="18" charset="0"/>
                <a:cs typeface="Calibri" panose="020F0502020204030204" pitchFamily="34" charset="0"/>
              </a:rPr>
              <a:t>Clergy</a:t>
            </a:r>
          </a:p>
          <a:p>
            <a:pPr marL="457200" lvl="0" indent="-457200">
              <a:spcAft>
                <a:spcPts val="3000"/>
              </a:spcAft>
              <a:buClr>
                <a:schemeClr val="accent1"/>
              </a:buClr>
              <a:buFont typeface="Arial" panose="020B0604020202020204" pitchFamily="34" charset="0"/>
              <a:buChar char="•"/>
              <a:defRPr/>
            </a:pPr>
            <a:r>
              <a:rPr lang="en-US" sz="3200" kern="100" dirty="0">
                <a:solidFill>
                  <a:schemeClr val="bg1"/>
                </a:solidFill>
                <a:ea typeface="Times New Roman" panose="02020603050405020304" pitchFamily="18" charset="0"/>
                <a:cs typeface="Calibri" panose="020F0502020204030204" pitchFamily="34" charset="0"/>
              </a:rPr>
              <a:t>Friends</a:t>
            </a:r>
          </a:p>
          <a:p>
            <a:pPr marL="457200" lvl="0" indent="-457200">
              <a:spcAft>
                <a:spcPts val="3000"/>
              </a:spcAft>
              <a:buClr>
                <a:schemeClr val="accent1"/>
              </a:buClr>
              <a:buFont typeface="Arial" panose="020B0604020202020204" pitchFamily="34" charset="0"/>
              <a:buChar char="•"/>
              <a:defRPr/>
            </a:pPr>
            <a:r>
              <a:rPr lang="en-US" sz="3200" kern="100" dirty="0">
                <a:solidFill>
                  <a:schemeClr val="bg1"/>
                </a:solidFill>
                <a:ea typeface="Times New Roman" panose="02020603050405020304" pitchFamily="18" charset="0"/>
                <a:cs typeface="Calibri" panose="020F0502020204030204" pitchFamily="34" charset="0"/>
              </a:rPr>
              <a:t>Educators</a:t>
            </a:r>
          </a:p>
          <a:p>
            <a:pPr marL="457200" lvl="0" indent="-457200">
              <a:spcAft>
                <a:spcPts val="3000"/>
              </a:spcAft>
              <a:buClr>
                <a:schemeClr val="accent1"/>
              </a:buClr>
              <a:buFont typeface="Arial" panose="020B0604020202020204" pitchFamily="34" charset="0"/>
              <a:buChar char="•"/>
              <a:defRPr/>
            </a:pPr>
            <a:r>
              <a:rPr lang="en-US" sz="3200" kern="100" dirty="0">
                <a:solidFill>
                  <a:schemeClr val="bg1"/>
                </a:solidFill>
                <a:ea typeface="Times New Roman" panose="02020603050405020304" pitchFamily="18" charset="0"/>
                <a:cs typeface="Calibri" panose="020F0502020204030204" pitchFamily="34" charset="0"/>
              </a:rPr>
              <a:t>Business partners</a:t>
            </a:r>
          </a:p>
        </p:txBody>
      </p:sp>
      <p:sp>
        <p:nvSpPr>
          <p:cNvPr id="6" name="TextBox 5">
            <a:extLst>
              <a:ext uri="{FF2B5EF4-FFF2-40B4-BE49-F238E27FC236}">
                <a16:creationId xmlns:a16="http://schemas.microsoft.com/office/drawing/2014/main" id="{9745C76A-F567-A0E0-3A3D-711DA5E2A464}"/>
              </a:ext>
            </a:extLst>
          </p:cNvPr>
          <p:cNvSpPr txBox="1"/>
          <p:nvPr/>
        </p:nvSpPr>
        <p:spPr>
          <a:xfrm>
            <a:off x="381000" y="612606"/>
            <a:ext cx="5486400" cy="646331"/>
          </a:xfrm>
          <a:prstGeom prst="rect">
            <a:avLst/>
          </a:prstGeom>
          <a:noFill/>
        </p:spPr>
        <p:txBody>
          <a:bodyPr wrap="square">
            <a:spAutoFit/>
          </a:bodyPr>
          <a:lstStyle/>
          <a:p>
            <a:pPr marL="0" marR="0" lvl="0" indent="0" algn="ctr" defTabSz="914400" rtl="0" eaLnBrk="1" fontAlgn="auto" latinLnBrk="0" hangingPunct="1">
              <a:spcBef>
                <a:spcPts val="0"/>
              </a:spcBef>
              <a:spcAft>
                <a:spcPts val="1800"/>
              </a:spcAft>
              <a:buClrTx/>
              <a:buSzTx/>
              <a:buFontTx/>
              <a:buNone/>
              <a:tabLst/>
              <a:defRPr/>
            </a:pPr>
            <a:r>
              <a:rPr kumimoji="0" lang="en-US" sz="3600" i="0" u="none" strike="noStrike" kern="100" cap="none" spc="0" normalizeH="0" baseline="0" noProof="0" dirty="0">
                <a:ln>
                  <a:noFill/>
                </a:ln>
                <a:solidFill>
                  <a:schemeClr val="bg1"/>
                </a:solidFill>
                <a:effectLst/>
                <a:uLnTx/>
                <a:uFillTx/>
                <a:latin typeface="+mj-lt"/>
                <a:ea typeface="Times New Roman" panose="02020603050405020304" pitchFamily="18" charset="0"/>
                <a:cs typeface="Calibri" panose="020F0502020204030204" pitchFamily="34" charset="0"/>
              </a:rPr>
              <a:t>Types of Lay Witnesses</a:t>
            </a:r>
          </a:p>
        </p:txBody>
      </p:sp>
    </p:spTree>
    <p:extLst>
      <p:ext uri="{BB962C8B-B14F-4D97-AF65-F5344CB8AC3E}">
        <p14:creationId xmlns:p14="http://schemas.microsoft.com/office/powerpoint/2010/main" val="3641566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p of iceberg submerged in water">
            <a:extLst>
              <a:ext uri="{FF2B5EF4-FFF2-40B4-BE49-F238E27FC236}">
                <a16:creationId xmlns:a16="http://schemas.microsoft.com/office/drawing/2014/main" id="{CBFB289A-2A6F-5C8B-8804-C40335B78559}"/>
              </a:ext>
            </a:extLst>
          </p:cNvPr>
          <p:cNvPicPr>
            <a:picLocks noChangeAspect="1"/>
          </p:cNvPicPr>
          <p:nvPr/>
        </p:nvPicPr>
        <p:blipFill>
          <a:blip r:embed="rId2" cstate="print">
            <a:extLst>
              <a:ext uri="{28A0092B-C50C-407E-A947-70E740481C1C}">
                <a14:useLocalDpi xmlns:a14="http://schemas.microsoft.com/office/drawing/2010/main" val="0"/>
              </a:ext>
            </a:extLst>
          </a:blip>
          <a:srcRect t="6284" b="12919"/>
          <a:stretch/>
        </p:blipFill>
        <p:spPr>
          <a:xfrm>
            <a:off x="1" y="-1"/>
            <a:ext cx="12192000" cy="6858001"/>
          </a:xfrm>
          <a:prstGeom prst="rect">
            <a:avLst/>
          </a:prstGeom>
        </p:spPr>
      </p:pic>
      <p:grpSp>
        <p:nvGrpSpPr>
          <p:cNvPr id="16" name="Group 15">
            <a:extLst>
              <a:ext uri="{FF2B5EF4-FFF2-40B4-BE49-F238E27FC236}">
                <a16:creationId xmlns:a16="http://schemas.microsoft.com/office/drawing/2014/main" id="{635485EC-E843-9128-E33D-6CE400B8E763}"/>
              </a:ext>
            </a:extLst>
          </p:cNvPr>
          <p:cNvGrpSpPr/>
          <p:nvPr/>
        </p:nvGrpSpPr>
        <p:grpSpPr>
          <a:xfrm>
            <a:off x="-2" y="372783"/>
            <a:ext cx="12192002" cy="6485217"/>
            <a:chOff x="-2" y="372783"/>
            <a:chExt cx="12192002" cy="6485217"/>
          </a:xfrm>
        </p:grpSpPr>
        <p:sp>
          <p:nvSpPr>
            <p:cNvPr id="5" name="TextBox 4">
              <a:extLst>
                <a:ext uri="{FF2B5EF4-FFF2-40B4-BE49-F238E27FC236}">
                  <a16:creationId xmlns:a16="http://schemas.microsoft.com/office/drawing/2014/main" id="{BCE87C03-8FAF-4178-413A-1445FB873B37}"/>
                </a:ext>
              </a:extLst>
            </p:cNvPr>
            <p:cNvSpPr txBox="1"/>
            <p:nvPr/>
          </p:nvSpPr>
          <p:spPr>
            <a:xfrm>
              <a:off x="152400" y="812510"/>
              <a:ext cx="2374753" cy="584775"/>
            </a:xfrm>
            <a:prstGeom prst="rect">
              <a:avLst/>
            </a:prstGeom>
            <a:noFill/>
          </p:spPr>
          <p:txBody>
            <a:bodyPr wrap="none" rtlCol="0">
              <a:spAutoFit/>
            </a:bodyPr>
            <a:lstStyle/>
            <a:p>
              <a:r>
                <a:rPr lang="en-US" sz="3200" cap="all" dirty="0">
                  <a:solidFill>
                    <a:srgbClr val="002060"/>
                  </a:solidFill>
                  <a:latin typeface="+mj-lt"/>
                </a:rPr>
                <a:t>Economic</a:t>
              </a:r>
            </a:p>
          </p:txBody>
        </p:sp>
        <p:sp>
          <p:nvSpPr>
            <p:cNvPr id="6" name="TextBox 5">
              <a:extLst>
                <a:ext uri="{FF2B5EF4-FFF2-40B4-BE49-F238E27FC236}">
                  <a16:creationId xmlns:a16="http://schemas.microsoft.com/office/drawing/2014/main" id="{9F421DB2-E254-7B5F-B11C-5539C6A9D188}"/>
                </a:ext>
              </a:extLst>
            </p:cNvPr>
            <p:cNvSpPr txBox="1"/>
            <p:nvPr/>
          </p:nvSpPr>
          <p:spPr>
            <a:xfrm>
              <a:off x="-2" y="2209801"/>
              <a:ext cx="12192002" cy="6858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nchor="b">
              <a:noAutofit/>
            </a:bodyPr>
            <a:lstStyle/>
            <a:p>
              <a:r>
                <a:rPr lang="en-US" sz="3200" cap="all" dirty="0">
                  <a:solidFill>
                    <a:srgbClr val="002060"/>
                  </a:solidFill>
                  <a:latin typeface="+mj-lt"/>
                </a:rPr>
                <a:t>  Non-Economic</a:t>
              </a:r>
            </a:p>
          </p:txBody>
        </p:sp>
        <p:sp>
          <p:nvSpPr>
            <p:cNvPr id="8" name="TextBox 7">
              <a:extLst>
                <a:ext uri="{FF2B5EF4-FFF2-40B4-BE49-F238E27FC236}">
                  <a16:creationId xmlns:a16="http://schemas.microsoft.com/office/drawing/2014/main" id="{5FF7F07D-96B2-945B-0A35-07507E2DDACB}"/>
                </a:ext>
              </a:extLst>
            </p:cNvPr>
            <p:cNvSpPr txBox="1"/>
            <p:nvPr/>
          </p:nvSpPr>
          <p:spPr>
            <a:xfrm>
              <a:off x="3956794" y="372783"/>
              <a:ext cx="4278409" cy="1464231"/>
            </a:xfrm>
            <a:prstGeom prst="roundRect">
              <a:avLst/>
            </a:prstGeom>
            <a:solidFill>
              <a:schemeClr val="bg1">
                <a:alpha val="7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000" dirty="0">
                  <a:solidFill>
                    <a:schemeClr val="tx1"/>
                  </a:solidFill>
                </a:rPr>
                <a:t>Minimum Life Care Plan:  $29,916,807</a:t>
              </a:r>
            </a:p>
            <a:p>
              <a:pPr algn="ctr"/>
              <a:r>
                <a:rPr lang="en-US" sz="2000" dirty="0">
                  <a:solidFill>
                    <a:schemeClr val="tx1"/>
                  </a:solidFill>
                </a:rPr>
                <a:t>Loss of Earnings:  $2,897,367</a:t>
              </a:r>
            </a:p>
            <a:p>
              <a:pPr algn="ctr"/>
              <a:r>
                <a:rPr lang="en-US" sz="2000" dirty="0">
                  <a:solidFill>
                    <a:schemeClr val="tx1"/>
                  </a:solidFill>
                </a:rPr>
                <a:t>Household Services:  $568,596</a:t>
              </a:r>
            </a:p>
            <a:p>
              <a:pPr algn="ctr"/>
              <a:r>
                <a:rPr lang="en-US" sz="2000" dirty="0">
                  <a:solidFill>
                    <a:schemeClr val="tx1"/>
                  </a:solidFill>
                </a:rPr>
                <a:t>Past Medical Bills:  $1,500,000+</a:t>
              </a:r>
            </a:p>
          </p:txBody>
        </p:sp>
        <p:sp>
          <p:nvSpPr>
            <p:cNvPr id="14" name="TextBox 13">
              <a:extLst>
                <a:ext uri="{FF2B5EF4-FFF2-40B4-BE49-F238E27FC236}">
                  <a16:creationId xmlns:a16="http://schemas.microsoft.com/office/drawing/2014/main" id="{F429D031-1A94-FF4D-AC77-A96280433FD0}"/>
                </a:ext>
              </a:extLst>
            </p:cNvPr>
            <p:cNvSpPr txBox="1"/>
            <p:nvPr/>
          </p:nvSpPr>
          <p:spPr>
            <a:xfrm>
              <a:off x="0" y="2895600"/>
              <a:ext cx="12191999" cy="39624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numCol="3" rtlCol="0" anchor="ctr">
              <a:noAutofit/>
            </a:bodyPr>
            <a:lstStyle/>
            <a:p>
              <a:pPr algn="ctr">
                <a:spcAft>
                  <a:spcPts val="600"/>
                </a:spcAft>
              </a:pPr>
              <a:r>
                <a:rPr lang="en-US" sz="2200" dirty="0">
                  <a:solidFill>
                    <a:schemeClr val="bg1"/>
                  </a:solidFill>
                  <a:effectLst>
                    <a:outerShdw blurRad="38100" dist="38100" dir="2700000" algn="tl">
                      <a:srgbClr val="000000">
                        <a:alpha val="43137"/>
                      </a:srgbClr>
                    </a:outerShdw>
                  </a:effectLst>
                </a:rPr>
                <a:t>Freedom </a:t>
              </a:r>
            </a:p>
            <a:p>
              <a:pPr algn="ctr">
                <a:spcAft>
                  <a:spcPts val="600"/>
                </a:spcAft>
              </a:pPr>
              <a:r>
                <a:rPr lang="en-US" sz="2200" dirty="0">
                  <a:solidFill>
                    <a:schemeClr val="bg1"/>
                  </a:solidFill>
                  <a:effectLst>
                    <a:outerShdw blurRad="38100" dist="38100" dir="2700000" algn="tl">
                      <a:srgbClr val="000000">
                        <a:alpha val="43137"/>
                      </a:srgbClr>
                    </a:outerShdw>
                  </a:effectLst>
                </a:rPr>
                <a:t>Independence</a:t>
              </a:r>
            </a:p>
            <a:p>
              <a:pPr algn="ctr">
                <a:spcAft>
                  <a:spcPts val="600"/>
                </a:spcAft>
              </a:pPr>
              <a:r>
                <a:rPr lang="en-US" sz="2200" dirty="0">
                  <a:solidFill>
                    <a:schemeClr val="bg1"/>
                  </a:solidFill>
                  <a:effectLst>
                    <a:outerShdw blurRad="38100" dist="38100" dir="2700000" algn="tl">
                      <a:srgbClr val="000000">
                        <a:alpha val="43137"/>
                      </a:srgbClr>
                    </a:outerShdw>
                  </a:effectLst>
                </a:rPr>
                <a:t>Dignity</a:t>
              </a:r>
            </a:p>
            <a:p>
              <a:pPr algn="ctr">
                <a:spcAft>
                  <a:spcPts val="600"/>
                </a:spcAft>
              </a:pPr>
              <a:r>
                <a:rPr lang="en-US" sz="2200" dirty="0">
                  <a:solidFill>
                    <a:schemeClr val="bg1"/>
                  </a:solidFill>
                  <a:effectLst>
                    <a:outerShdw blurRad="38100" dist="38100" dir="2700000" algn="tl">
                      <a:srgbClr val="000000">
                        <a:alpha val="43137"/>
                      </a:srgbClr>
                    </a:outerShdw>
                  </a:effectLst>
                </a:rPr>
                <a:t>Happiness</a:t>
              </a:r>
            </a:p>
            <a:p>
              <a:pPr algn="ctr">
                <a:spcAft>
                  <a:spcPts val="600"/>
                </a:spcAft>
              </a:pPr>
              <a:r>
                <a:rPr lang="en-US" sz="2200" dirty="0">
                  <a:solidFill>
                    <a:schemeClr val="bg1"/>
                  </a:solidFill>
                  <a:effectLst>
                    <a:outerShdw blurRad="38100" dist="38100" dir="2700000" algn="tl">
                      <a:srgbClr val="000000">
                        <a:alpha val="43137"/>
                      </a:srgbClr>
                    </a:outerShdw>
                  </a:effectLst>
                </a:rPr>
                <a:t>Safety</a:t>
              </a:r>
            </a:p>
            <a:p>
              <a:pPr algn="ctr">
                <a:spcAft>
                  <a:spcPts val="600"/>
                </a:spcAft>
              </a:pPr>
              <a:r>
                <a:rPr lang="en-US" sz="2200" dirty="0">
                  <a:solidFill>
                    <a:schemeClr val="bg1"/>
                  </a:solidFill>
                  <a:effectLst>
                    <a:outerShdw blurRad="38100" dist="38100" dir="2700000" algn="tl">
                      <a:srgbClr val="000000">
                        <a:alpha val="43137"/>
                      </a:srgbClr>
                    </a:outerShdw>
                  </a:effectLst>
                </a:rPr>
                <a:t>Spouse you once knew</a:t>
              </a:r>
            </a:p>
            <a:p>
              <a:pPr algn="ctr">
                <a:spcAft>
                  <a:spcPts val="600"/>
                </a:spcAft>
              </a:pPr>
              <a:r>
                <a:rPr lang="en-US" sz="2200" dirty="0">
                  <a:solidFill>
                    <a:schemeClr val="bg1"/>
                  </a:solidFill>
                  <a:effectLst>
                    <a:outerShdw blurRad="38100" dist="38100" dir="2700000" algn="tl">
                      <a:srgbClr val="000000">
                        <a:alpha val="43137"/>
                      </a:srgbClr>
                    </a:outerShdw>
                  </a:effectLst>
                </a:rPr>
                <a:t>Best friend</a:t>
              </a:r>
            </a:p>
            <a:p>
              <a:pPr algn="ctr">
                <a:spcAft>
                  <a:spcPts val="600"/>
                </a:spcAft>
              </a:pPr>
              <a:r>
                <a:rPr lang="en-US" sz="2200" dirty="0">
                  <a:solidFill>
                    <a:schemeClr val="bg1"/>
                  </a:solidFill>
                  <a:effectLst>
                    <a:outerShdw blurRad="38100" dist="38100" dir="2700000" algn="tl">
                      <a:srgbClr val="000000">
                        <a:alpha val="43137"/>
                      </a:srgbClr>
                    </a:outerShdw>
                  </a:effectLst>
                </a:rPr>
                <a:t>Partner</a:t>
              </a:r>
            </a:p>
            <a:p>
              <a:pPr algn="ctr">
                <a:spcAft>
                  <a:spcPts val="600"/>
                </a:spcAft>
              </a:pPr>
              <a:r>
                <a:rPr lang="en-US" sz="2200" dirty="0">
                  <a:solidFill>
                    <a:schemeClr val="bg1"/>
                  </a:solidFill>
                  <a:effectLst>
                    <a:outerShdw blurRad="38100" dist="38100" dir="2700000" algn="tl">
                      <a:srgbClr val="000000">
                        <a:alpha val="43137"/>
                      </a:srgbClr>
                    </a:outerShdw>
                  </a:effectLst>
                </a:rPr>
                <a:t>Parent</a:t>
              </a:r>
            </a:p>
            <a:p>
              <a:pPr algn="ctr">
                <a:spcAft>
                  <a:spcPts val="600"/>
                </a:spcAft>
              </a:pPr>
              <a:r>
                <a:rPr lang="en-US" sz="2200" dirty="0">
                  <a:solidFill>
                    <a:schemeClr val="bg1"/>
                  </a:solidFill>
                  <a:effectLst>
                    <a:outerShdw blurRad="38100" dist="38100" dir="2700000" algn="tl">
                      <a:srgbClr val="000000">
                        <a:alpha val="43137"/>
                      </a:srgbClr>
                    </a:outerShdw>
                  </a:effectLst>
                </a:rPr>
                <a:t>Companionship</a:t>
              </a:r>
            </a:p>
            <a:p>
              <a:pPr algn="ctr">
                <a:spcAft>
                  <a:spcPts val="600"/>
                </a:spcAft>
              </a:pPr>
              <a:r>
                <a:rPr lang="en-US" sz="2200" dirty="0">
                  <a:solidFill>
                    <a:schemeClr val="bg1"/>
                  </a:solidFill>
                  <a:effectLst>
                    <a:outerShdw blurRad="38100" dist="38100" dir="2700000" algn="tl">
                      <a:srgbClr val="000000">
                        <a:alpha val="43137"/>
                      </a:srgbClr>
                    </a:outerShdw>
                  </a:effectLst>
                </a:rPr>
                <a:t>Emotional Support</a:t>
              </a:r>
            </a:p>
            <a:p>
              <a:pPr algn="ctr">
                <a:spcAft>
                  <a:spcPts val="600"/>
                </a:spcAft>
              </a:pPr>
              <a:r>
                <a:rPr lang="en-US" sz="2200" dirty="0">
                  <a:solidFill>
                    <a:schemeClr val="bg1"/>
                  </a:solidFill>
                  <a:effectLst>
                    <a:outerShdw blurRad="38100" dist="38100" dir="2700000" algn="tl">
                      <a:srgbClr val="000000">
                        <a:alpha val="43137"/>
                      </a:srgbClr>
                    </a:outerShdw>
                  </a:effectLst>
                </a:rPr>
                <a:t>Conversation</a:t>
              </a:r>
            </a:p>
            <a:p>
              <a:pPr algn="ctr">
                <a:spcAft>
                  <a:spcPts val="600"/>
                </a:spcAft>
              </a:pPr>
              <a:r>
                <a:rPr lang="en-US" sz="2200" dirty="0">
                  <a:solidFill>
                    <a:schemeClr val="bg1"/>
                  </a:solidFill>
                  <a:effectLst>
                    <a:outerShdw blurRad="38100" dist="38100" dir="2700000" algn="tl">
                      <a:srgbClr val="000000">
                        <a:alpha val="43137"/>
                      </a:srgbClr>
                    </a:outerShdw>
                  </a:effectLst>
                </a:rPr>
                <a:t>Stability </a:t>
              </a:r>
            </a:p>
            <a:p>
              <a:pPr algn="ctr">
                <a:spcAft>
                  <a:spcPts val="600"/>
                </a:spcAft>
              </a:pPr>
              <a:r>
                <a:rPr lang="en-US" sz="2200" dirty="0">
                  <a:solidFill>
                    <a:schemeClr val="bg1"/>
                  </a:solidFill>
                  <a:effectLst>
                    <a:outerShdw blurRad="38100" dist="38100" dir="2700000" algn="tl">
                      <a:srgbClr val="000000">
                        <a:alpha val="43137"/>
                      </a:srgbClr>
                    </a:outerShdw>
                  </a:effectLst>
                </a:rPr>
                <a:t>Peace of mind</a:t>
              </a:r>
            </a:p>
            <a:p>
              <a:pPr algn="ctr">
                <a:spcAft>
                  <a:spcPts val="600"/>
                </a:spcAft>
              </a:pPr>
              <a:r>
                <a:rPr lang="en-US" sz="2200" dirty="0">
                  <a:solidFill>
                    <a:schemeClr val="bg1"/>
                  </a:solidFill>
                  <a:effectLst>
                    <a:outerShdw blurRad="38100" dist="38100" dir="2700000" algn="tl">
                      <a:srgbClr val="000000">
                        <a:alpha val="43137"/>
                      </a:srgbClr>
                    </a:outerShdw>
                  </a:effectLst>
                </a:rPr>
                <a:t>Mobility</a:t>
              </a:r>
            </a:p>
            <a:p>
              <a:pPr algn="ctr">
                <a:spcAft>
                  <a:spcPts val="600"/>
                </a:spcAft>
              </a:pPr>
              <a:r>
                <a:rPr lang="en-US" sz="2200" dirty="0">
                  <a:solidFill>
                    <a:schemeClr val="bg1"/>
                  </a:solidFill>
                  <a:effectLst>
                    <a:outerShdw blurRad="38100" dist="38100" dir="2700000" algn="tl">
                      <a:srgbClr val="000000">
                        <a:alpha val="43137"/>
                      </a:srgbClr>
                    </a:outerShdw>
                  </a:effectLst>
                </a:rPr>
                <a:t>Ability to assist</a:t>
              </a:r>
            </a:p>
            <a:p>
              <a:pPr algn="ctr">
                <a:spcAft>
                  <a:spcPts val="600"/>
                </a:spcAft>
              </a:pPr>
              <a:r>
                <a:rPr lang="en-US" sz="2200" dirty="0">
                  <a:solidFill>
                    <a:schemeClr val="bg1"/>
                  </a:solidFill>
                  <a:effectLst>
                    <a:outerShdw blurRad="38100" dist="38100" dir="2700000" algn="tl">
                      <a:srgbClr val="000000">
                        <a:alpha val="43137"/>
                      </a:srgbClr>
                    </a:outerShdw>
                  </a:effectLst>
                </a:rPr>
                <a:t>Activities</a:t>
              </a:r>
            </a:p>
            <a:p>
              <a:pPr algn="ctr">
                <a:spcAft>
                  <a:spcPts val="600"/>
                </a:spcAft>
              </a:pPr>
              <a:r>
                <a:rPr lang="en-US" sz="2200" dirty="0">
                  <a:solidFill>
                    <a:schemeClr val="bg1"/>
                  </a:solidFill>
                  <a:effectLst>
                    <a:outerShdw blurRad="38100" dist="38100" dir="2700000" algn="tl">
                      <a:srgbClr val="000000">
                        <a:alpha val="43137"/>
                      </a:srgbClr>
                    </a:outerShdw>
                  </a:effectLst>
                </a:rPr>
                <a:t>Travel</a:t>
              </a:r>
            </a:p>
            <a:p>
              <a:pPr algn="ctr">
                <a:spcAft>
                  <a:spcPts val="600"/>
                </a:spcAft>
              </a:pPr>
              <a:r>
                <a:rPr lang="en-US" sz="2200" dirty="0">
                  <a:solidFill>
                    <a:schemeClr val="bg1"/>
                  </a:solidFill>
                  <a:effectLst>
                    <a:outerShdw blurRad="38100" dist="38100" dir="2700000" algn="tl">
                      <a:srgbClr val="000000">
                        <a:alpha val="43137"/>
                      </a:srgbClr>
                    </a:outerShdw>
                  </a:effectLst>
                </a:rPr>
                <a:t>Fun</a:t>
              </a:r>
            </a:p>
            <a:p>
              <a:pPr algn="ctr">
                <a:spcAft>
                  <a:spcPts val="600"/>
                </a:spcAft>
              </a:pPr>
              <a:r>
                <a:rPr lang="en-US" sz="2200" dirty="0">
                  <a:solidFill>
                    <a:schemeClr val="bg1"/>
                  </a:solidFill>
                  <a:effectLst>
                    <a:outerShdw blurRad="38100" dist="38100" dir="2700000" algn="tl">
                      <a:srgbClr val="000000">
                        <a:alpha val="43137"/>
                      </a:srgbClr>
                    </a:outerShdw>
                  </a:effectLst>
                </a:rPr>
                <a:t>Role Model</a:t>
              </a:r>
            </a:p>
            <a:p>
              <a:pPr algn="ctr">
                <a:spcAft>
                  <a:spcPts val="600"/>
                </a:spcAft>
              </a:pPr>
              <a:r>
                <a:rPr lang="en-US" sz="2200" dirty="0">
                  <a:solidFill>
                    <a:schemeClr val="bg1"/>
                  </a:solidFill>
                  <a:effectLst>
                    <a:outerShdw blurRad="38100" dist="38100" dir="2700000" algn="tl">
                      <a:srgbClr val="000000">
                        <a:alpha val="43137"/>
                      </a:srgbClr>
                    </a:outerShdw>
                  </a:effectLst>
                </a:rPr>
                <a:t>Guidance</a:t>
              </a:r>
            </a:p>
            <a:p>
              <a:pPr algn="ctr">
                <a:spcAft>
                  <a:spcPts val="600"/>
                </a:spcAft>
              </a:pPr>
              <a:r>
                <a:rPr lang="en-US" sz="2200" dirty="0">
                  <a:solidFill>
                    <a:schemeClr val="bg1"/>
                  </a:solidFill>
                  <a:effectLst>
                    <a:outerShdw blurRad="38100" dist="38100" dir="2700000" algn="tl">
                      <a:srgbClr val="000000">
                        <a:alpha val="43137"/>
                      </a:srgbClr>
                    </a:outerShdw>
                  </a:effectLst>
                </a:rPr>
                <a:t>Comfort</a:t>
              </a:r>
            </a:p>
            <a:p>
              <a:pPr algn="ctr">
                <a:spcAft>
                  <a:spcPts val="600"/>
                </a:spcAft>
              </a:pPr>
              <a:r>
                <a:rPr lang="en-US" sz="2200" dirty="0">
                  <a:solidFill>
                    <a:schemeClr val="bg1"/>
                  </a:solidFill>
                  <a:effectLst>
                    <a:outerShdw blurRad="38100" dist="38100" dir="2700000" algn="tl">
                      <a:srgbClr val="000000">
                        <a:alpha val="43137"/>
                      </a:srgbClr>
                    </a:outerShdw>
                  </a:effectLst>
                </a:rPr>
                <a:t>Breadwinner</a:t>
              </a:r>
            </a:p>
            <a:p>
              <a:pPr algn="ctr">
                <a:spcAft>
                  <a:spcPts val="600"/>
                </a:spcAft>
              </a:pPr>
              <a:r>
                <a:rPr lang="en-US" sz="2200" dirty="0">
                  <a:solidFill>
                    <a:schemeClr val="bg1"/>
                  </a:solidFill>
                  <a:effectLst>
                    <a:outerShdw blurRad="38100" dist="38100" dir="2700000" algn="tl">
                      <a:srgbClr val="000000">
                        <a:alpha val="43137"/>
                      </a:srgbClr>
                    </a:outerShdw>
                  </a:effectLst>
                </a:rPr>
                <a:t>Family leader</a:t>
              </a:r>
            </a:p>
            <a:p>
              <a:pPr algn="ctr">
                <a:spcAft>
                  <a:spcPts val="600"/>
                </a:spcAft>
              </a:pPr>
              <a:r>
                <a:rPr lang="en-US" sz="2200" dirty="0">
                  <a:solidFill>
                    <a:schemeClr val="bg1"/>
                  </a:solidFill>
                  <a:effectLst>
                    <a:outerShdw blurRad="38100" dist="38100" dir="2700000" algn="tl">
                      <a:srgbClr val="000000">
                        <a:alpha val="43137"/>
                      </a:srgbClr>
                    </a:outerShdw>
                  </a:effectLst>
                </a:rPr>
                <a:t>Dignity</a:t>
              </a:r>
            </a:p>
            <a:p>
              <a:pPr algn="ctr">
                <a:spcAft>
                  <a:spcPts val="600"/>
                </a:spcAft>
              </a:pPr>
              <a:r>
                <a:rPr lang="en-US" sz="2200" dirty="0">
                  <a:solidFill>
                    <a:schemeClr val="bg1"/>
                  </a:solidFill>
                  <a:effectLst>
                    <a:outerShdw blurRad="38100" dist="38100" dir="2700000" algn="tl">
                      <a:srgbClr val="000000">
                        <a:alpha val="43137"/>
                      </a:srgbClr>
                    </a:outerShdw>
                  </a:effectLst>
                </a:rPr>
                <a:t>Can’t eat what he wants</a:t>
              </a:r>
            </a:p>
            <a:p>
              <a:pPr algn="ctr">
                <a:spcAft>
                  <a:spcPts val="600"/>
                </a:spcAft>
              </a:pPr>
              <a:r>
                <a:rPr lang="en-US" sz="2200" dirty="0">
                  <a:solidFill>
                    <a:schemeClr val="bg1"/>
                  </a:solidFill>
                  <a:effectLst>
                    <a:outerShdw blurRad="38100" dist="38100" dir="2700000" algn="tl">
                      <a:srgbClr val="000000">
                        <a:alpha val="43137"/>
                      </a:srgbClr>
                    </a:outerShdw>
                  </a:effectLst>
                </a:rPr>
                <a:t>Can’t eat when he wants</a:t>
              </a:r>
            </a:p>
          </p:txBody>
        </p:sp>
        <p:sp>
          <p:nvSpPr>
            <p:cNvPr id="15" name="TextBox 14">
              <a:extLst>
                <a:ext uri="{FF2B5EF4-FFF2-40B4-BE49-F238E27FC236}">
                  <a16:creationId xmlns:a16="http://schemas.microsoft.com/office/drawing/2014/main" id="{48D2E519-025E-860C-1C08-0A975ED70B3D}"/>
                </a:ext>
              </a:extLst>
            </p:cNvPr>
            <p:cNvSpPr txBox="1"/>
            <p:nvPr/>
          </p:nvSpPr>
          <p:spPr>
            <a:xfrm>
              <a:off x="8534400" y="440888"/>
              <a:ext cx="3133350" cy="1328023"/>
            </a:xfrm>
            <a:prstGeom prst="roundRect">
              <a:avLst/>
            </a:prstGeom>
            <a:solidFill>
              <a:schemeClr val="bg1">
                <a:alpha val="70000"/>
              </a:schemeClr>
            </a:solidFill>
            <a:ln>
              <a:solidFill>
                <a:srgbClr val="FF0000"/>
              </a:solid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en-US" sz="2400" b="1" dirty="0">
                  <a:solidFill>
                    <a:srgbClr val="FF0000"/>
                  </a:solidFill>
                </a:rPr>
                <a:t>$34,882,770</a:t>
              </a:r>
            </a:p>
            <a:p>
              <a:pPr algn="ctr"/>
              <a:r>
                <a:rPr lang="en-US" sz="2400" dirty="0">
                  <a:solidFill>
                    <a:srgbClr val="FF0000"/>
                  </a:solidFill>
                </a:rPr>
                <a:t>TOTAL ECONOMIC DAMAGES</a:t>
              </a:r>
            </a:p>
          </p:txBody>
        </p:sp>
      </p:grpSp>
    </p:spTree>
    <p:extLst>
      <p:ext uri="{BB962C8B-B14F-4D97-AF65-F5344CB8AC3E}">
        <p14:creationId xmlns:p14="http://schemas.microsoft.com/office/powerpoint/2010/main" val="923981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C7AC7-97C5-F06D-0283-817CE4A275C3}"/>
            </a:ext>
          </a:extLst>
        </p:cNvPr>
        <p:cNvGrpSpPr/>
        <p:nvPr/>
      </p:nvGrpSpPr>
      <p:grpSpPr>
        <a:xfrm>
          <a:off x="0" y="0"/>
          <a:ext cx="0" cy="0"/>
          <a:chOff x="0" y="0"/>
          <a:chExt cx="0" cy="0"/>
        </a:xfrm>
      </p:grpSpPr>
      <p:pic>
        <p:nvPicPr>
          <p:cNvPr id="3" name="Picture 2" descr="A person holding another person's hand&#10;&#10;Description automatically generated">
            <a:extLst>
              <a:ext uri="{FF2B5EF4-FFF2-40B4-BE49-F238E27FC236}">
                <a16:creationId xmlns:a16="http://schemas.microsoft.com/office/drawing/2014/main" id="{A6C2DCD2-F4DB-7C74-E087-9A82999105F2}"/>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144" y="0"/>
            <a:ext cx="10593002" cy="6858000"/>
          </a:xfrm>
          <a:prstGeom prst="rect">
            <a:avLst/>
          </a:prstGeom>
        </p:spPr>
      </p:pic>
      <p:sp>
        <p:nvSpPr>
          <p:cNvPr id="7" name="Rectangle 6">
            <a:extLst>
              <a:ext uri="{FF2B5EF4-FFF2-40B4-BE49-F238E27FC236}">
                <a16:creationId xmlns:a16="http://schemas.microsoft.com/office/drawing/2014/main" id="{BCF61E09-B5B5-3D1F-7D77-0D981C77D521}"/>
              </a:ext>
            </a:extLst>
          </p:cNvPr>
          <p:cNvSpPr/>
          <p:nvPr/>
        </p:nvSpPr>
        <p:spPr>
          <a:xfrm>
            <a:off x="5867400" y="0"/>
            <a:ext cx="6333460" cy="6858000"/>
          </a:xfrm>
          <a:prstGeom prst="rect">
            <a:avLst/>
          </a:prstGeom>
          <a:solidFill>
            <a:schemeClr val="accent5"/>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E75738EB-A10F-4629-7D4D-A5BA432103CD}"/>
              </a:ext>
            </a:extLst>
          </p:cNvPr>
          <p:cNvGrpSpPr/>
          <p:nvPr/>
        </p:nvGrpSpPr>
        <p:grpSpPr>
          <a:xfrm>
            <a:off x="4964943" y="2571317"/>
            <a:ext cx="7235918" cy="1676400"/>
            <a:chOff x="4964696" y="2686480"/>
            <a:chExt cx="7086600" cy="1676400"/>
          </a:xfrm>
          <a:effectLst>
            <a:outerShdw blurRad="50800" dist="38100" dir="10800000" algn="r" rotWithShape="0">
              <a:prstClr val="black">
                <a:alpha val="40000"/>
              </a:prstClr>
            </a:outerShdw>
          </a:effectLst>
        </p:grpSpPr>
        <p:sp>
          <p:nvSpPr>
            <p:cNvPr id="9" name="Arrow: Pentagon 8">
              <a:extLst>
                <a:ext uri="{FF2B5EF4-FFF2-40B4-BE49-F238E27FC236}">
                  <a16:creationId xmlns:a16="http://schemas.microsoft.com/office/drawing/2014/main" id="{3AC24861-4689-6C67-3A75-12EAB6B29616}"/>
                </a:ext>
              </a:extLst>
            </p:cNvPr>
            <p:cNvSpPr/>
            <p:nvPr/>
          </p:nvSpPr>
          <p:spPr>
            <a:xfrm rot="10800000">
              <a:off x="4964696" y="2686480"/>
              <a:ext cx="7086600" cy="1676400"/>
            </a:xfrm>
            <a:prstGeom prst="homePlate">
              <a:avLst>
                <a:gd name="adj" fmla="val 5327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7466C06-D156-F46E-81F4-2B2B161C9D22}"/>
                </a:ext>
              </a:extLst>
            </p:cNvPr>
            <p:cNvSpPr txBox="1"/>
            <p:nvPr/>
          </p:nvSpPr>
          <p:spPr>
            <a:xfrm>
              <a:off x="5848531" y="2739850"/>
              <a:ext cx="6202765" cy="1569660"/>
            </a:xfrm>
            <a:prstGeom prst="rect">
              <a:avLst/>
            </a:prstGeom>
            <a:noFill/>
          </p:spPr>
          <p:txBody>
            <a:bodyPr wrap="square" rtlCol="0" anchor="ctr">
              <a:spAutoFit/>
            </a:bodyPr>
            <a:lstStyle/>
            <a:p>
              <a:pPr marR="0" algn="ctr">
                <a:spcBef>
                  <a:spcPts val="0"/>
                </a:spcBef>
                <a:spcAft>
                  <a:spcPts val="0"/>
                </a:spcAft>
              </a:pPr>
              <a:r>
                <a:rPr lang="en-US" sz="3200" kern="1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Calibri" panose="020F0502020204030204" pitchFamily="34" charset="0"/>
                </a:rPr>
                <a:t>Use Expert Testimony to Establish Non-economic Damages</a:t>
              </a:r>
            </a:p>
          </p:txBody>
        </p:sp>
      </p:grpSp>
    </p:spTree>
    <p:extLst>
      <p:ext uri="{BB962C8B-B14F-4D97-AF65-F5344CB8AC3E}">
        <p14:creationId xmlns:p14="http://schemas.microsoft.com/office/powerpoint/2010/main" val="3638197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08D6BA-E1D4-529A-C368-76941C08A17B}"/>
            </a:ext>
          </a:extLst>
        </p:cNvPr>
        <p:cNvGrpSpPr/>
        <p:nvPr/>
      </p:nvGrpSpPr>
      <p:grpSpPr>
        <a:xfrm>
          <a:off x="0" y="0"/>
          <a:ext cx="0" cy="0"/>
          <a:chOff x="0" y="0"/>
          <a:chExt cx="0" cy="0"/>
        </a:xfrm>
      </p:grpSpPr>
      <p:grpSp>
        <p:nvGrpSpPr>
          <p:cNvPr id="50" name="Group 4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1" name="Rectangle 5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4" name="Rectangle 5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2B109C5B-3B98-48EB-A942-8D11CEA37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3"/>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58" name="Freeform 5">
            <a:extLst>
              <a:ext uri="{FF2B5EF4-FFF2-40B4-BE49-F238E27FC236}">
                <a16:creationId xmlns:a16="http://schemas.microsoft.com/office/drawing/2014/main" id="{A9C389E4-003E-40C9-AC9E-ED821C16F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1C73B6E7-35C7-674F-AB85-5DAEAE907905}"/>
              </a:ext>
            </a:extLst>
          </p:cNvPr>
          <p:cNvSpPr>
            <a:spLocks noGrp="1"/>
          </p:cNvSpPr>
          <p:nvPr>
            <p:ph type="title"/>
          </p:nvPr>
        </p:nvSpPr>
        <p:spPr>
          <a:xfrm>
            <a:off x="5274825" y="1143000"/>
            <a:ext cx="6268246" cy="3134032"/>
          </a:xfrm>
        </p:spPr>
        <p:txBody>
          <a:bodyPr vert="horz" lIns="91440" tIns="45720" rIns="91440" bIns="45720" rtlCol="0" anchor="b">
            <a:normAutofit/>
          </a:bodyPr>
          <a:lstStyle/>
          <a:p>
            <a:r>
              <a:rPr lang="en-US" sz="6600" b="0" i="0" kern="1200">
                <a:solidFill>
                  <a:srgbClr val="EBEBEB"/>
                </a:solidFill>
                <a:latin typeface="+mj-lt"/>
                <a:ea typeface="+mj-ea"/>
                <a:cs typeface="+mj-cs"/>
              </a:rPr>
              <a:t>The Rational Alternative</a:t>
            </a:r>
          </a:p>
        </p:txBody>
      </p:sp>
      <p:sp>
        <p:nvSpPr>
          <p:cNvPr id="10" name="Content Placeholder 9">
            <a:extLst>
              <a:ext uri="{FF2B5EF4-FFF2-40B4-BE49-F238E27FC236}">
                <a16:creationId xmlns:a16="http://schemas.microsoft.com/office/drawing/2014/main" id="{532DA5FB-D0EE-10A3-1D96-B8033F3220A9}"/>
              </a:ext>
            </a:extLst>
          </p:cNvPr>
          <p:cNvSpPr>
            <a:spLocks noGrp="1"/>
          </p:cNvSpPr>
          <p:nvPr>
            <p:ph idx="1"/>
          </p:nvPr>
        </p:nvSpPr>
        <p:spPr>
          <a:xfrm>
            <a:off x="5274825" y="4473677"/>
            <a:ext cx="6268246" cy="1268144"/>
          </a:xfrm>
        </p:spPr>
        <p:txBody>
          <a:bodyPr vert="horz" lIns="91440" tIns="45720" rIns="91440" bIns="45720" rtlCol="0" anchor="t">
            <a:normAutofit/>
          </a:bodyPr>
          <a:lstStyle/>
          <a:p>
            <a:pPr marL="0" indent="0">
              <a:buNone/>
            </a:pPr>
            <a:r>
              <a:rPr lang="en-US" sz="2000" b="0" i="0" kern="1200" cap="all" dirty="0">
                <a:solidFill>
                  <a:schemeClr val="accent1">
                    <a:lumMod val="60000"/>
                    <a:lumOff val="40000"/>
                  </a:schemeClr>
                </a:solidFill>
                <a:latin typeface="+mn-lt"/>
                <a:ea typeface="+mn-ea"/>
                <a:cs typeface="+mn-cs"/>
              </a:rPr>
              <a:t>A Unified Defense Trial and Appellate Strategy on Non‑Economic Damages Post‑</a:t>
            </a:r>
            <a:r>
              <a:rPr lang="en-US" sz="2000" b="0" i="0" kern="1200" cap="all">
                <a:solidFill>
                  <a:schemeClr val="accent1">
                    <a:lumMod val="60000"/>
                    <a:lumOff val="40000"/>
                  </a:schemeClr>
                </a:solidFill>
                <a:latin typeface="+mn-lt"/>
                <a:ea typeface="+mn-ea"/>
                <a:cs typeface="+mn-cs"/>
              </a:rPr>
              <a:t>Gregory</a:t>
            </a:r>
          </a:p>
        </p:txBody>
      </p:sp>
      <p:pic>
        <p:nvPicPr>
          <p:cNvPr id="19" name="Graphic 18" descr="Anchor with solid fill">
            <a:extLst>
              <a:ext uri="{FF2B5EF4-FFF2-40B4-BE49-F238E27FC236}">
                <a16:creationId xmlns:a16="http://schemas.microsoft.com/office/drawing/2014/main" id="{EFB6EDFA-BE1D-4F75-362A-F48DEF4C36B5}"/>
              </a:ext>
            </a:extLst>
          </p:cNvPr>
          <p:cNvPicPr>
            <a:picLocks noChangeAspect="1"/>
          </p:cNvPicPr>
          <p:nvPr/>
        </p:nvPicPr>
        <p:blipFill>
          <a:blip r:embed="rId4">
            <a:extLst>
              <a:ext uri="{96DAC541-7B7A-43D3-8B79-37D633B846F1}">
                <asvg:svgBlip xmlns:asvg="http://schemas.microsoft.com/office/drawing/2016/SVG/main" r:embed="rId5"/>
              </a:ext>
            </a:extLst>
          </a:blip>
          <a:stretch/>
        </p:blipFill>
        <p:spPr>
          <a:xfrm>
            <a:off x="1109764" y="1661911"/>
            <a:ext cx="3531062" cy="3531062"/>
          </a:xfrm>
          <a:prstGeom prst="roundRect">
            <a:avLst>
              <a:gd name="adj" fmla="val 1858"/>
            </a:avLst>
          </a:prstGeom>
          <a:effectLst>
            <a:outerShdw blurRad="50800" dist="50800" dir="5400000" algn="tl" rotWithShape="0">
              <a:srgbClr val="000000">
                <a:alpha val="43000"/>
              </a:srgbClr>
            </a:outerShdw>
          </a:effectLst>
        </p:spPr>
      </p:pic>
      <p:sp>
        <p:nvSpPr>
          <p:cNvPr id="15" name="AutoShape 2" descr="Kaylen Strench">
            <a:extLst>
              <a:ext uri="{FF2B5EF4-FFF2-40B4-BE49-F238E27FC236}">
                <a16:creationId xmlns:a16="http://schemas.microsoft.com/office/drawing/2014/main" id="{9D5F251B-432A-55E8-A797-DB786EF6A44E}"/>
              </a:ext>
            </a:extLst>
          </p:cNvPr>
          <p:cNvSpPr>
            <a:spLocks noChangeAspect="1" noChangeArrowheads="1"/>
          </p:cNvSpPr>
          <p:nvPr/>
        </p:nvSpPr>
        <p:spPr bwMode="auto">
          <a:xfrm>
            <a:off x="8279394" y="30502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38655294"/>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CEB3F0-6C84-BA97-A0C0-525E26BD1A93}"/>
            </a:ext>
          </a:extLst>
        </p:cNvPr>
        <p:cNvGrpSpPr/>
        <p:nvPr/>
      </p:nvGrpSpPr>
      <p:grpSpPr>
        <a:xfrm>
          <a:off x="0" y="0"/>
          <a:ext cx="0" cy="0"/>
          <a:chOff x="0" y="0"/>
          <a:chExt cx="0" cy="0"/>
        </a:xfrm>
      </p:grpSpPr>
      <p:grpSp>
        <p:nvGrpSpPr>
          <p:cNvPr id="39" name="Group 3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0" name="Rectangle 3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45"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47"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aphicFrame>
        <p:nvGraphicFramePr>
          <p:cNvPr id="10" name="Content Placeholder 1">
            <a:extLst>
              <a:ext uri="{FF2B5EF4-FFF2-40B4-BE49-F238E27FC236}">
                <a16:creationId xmlns:a16="http://schemas.microsoft.com/office/drawing/2014/main" id="{0B218DE8-6830-BF59-4C93-BF3FE221B497}"/>
              </a:ext>
            </a:extLst>
          </p:cNvPr>
          <p:cNvGraphicFramePr>
            <a:graphicFrameLocks noGrp="1"/>
          </p:cNvGraphicFramePr>
          <p:nvPr>
            <p:ph idx="1"/>
            <p:extLst>
              <p:ext uri="{D42A27DB-BD31-4B8C-83A1-F6EECF244321}">
                <p14:modId xmlns:p14="http://schemas.microsoft.com/office/powerpoint/2010/main" val="3890527186"/>
              </p:ext>
            </p:extLst>
          </p:nvPr>
        </p:nvGraphicFramePr>
        <p:xfrm>
          <a:off x="787400" y="1357558"/>
          <a:ext cx="10553700" cy="4827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8904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18A9E-82DE-E235-DA43-61F214BBF4B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1F59AE0-C0A1-6CB8-F035-740BA557F999}"/>
              </a:ext>
            </a:extLst>
          </p:cNvPr>
          <p:cNvSpPr>
            <a:spLocks noGrp="1"/>
          </p:cNvSpPr>
          <p:nvPr>
            <p:ph type="title"/>
          </p:nvPr>
        </p:nvSpPr>
        <p:spPr/>
        <p:txBody>
          <a:bodyPr anchor="ctr">
            <a:normAutofit fontScale="90000"/>
          </a:bodyPr>
          <a:lstStyle/>
          <a:p>
            <a:r>
              <a:rPr lang="en-US" dirty="0"/>
              <a:t>Counter-Anchoring: What, When and Why?</a:t>
            </a:r>
            <a:endParaRPr lang="en-US" b="1" dirty="0"/>
          </a:p>
        </p:txBody>
      </p:sp>
      <p:sp>
        <p:nvSpPr>
          <p:cNvPr id="5" name="TextBox 4">
            <a:extLst>
              <a:ext uri="{FF2B5EF4-FFF2-40B4-BE49-F238E27FC236}">
                <a16:creationId xmlns:a16="http://schemas.microsoft.com/office/drawing/2014/main" id="{B4FFC7AC-4241-BE25-0C5F-4496CF8DCE42}"/>
              </a:ext>
            </a:extLst>
          </p:cNvPr>
          <p:cNvSpPr txBox="1"/>
          <p:nvPr/>
        </p:nvSpPr>
        <p:spPr>
          <a:xfrm>
            <a:off x="8105821" y="6355280"/>
            <a:ext cx="2193590" cy="307777"/>
          </a:xfrm>
          <a:prstGeom prst="rect">
            <a:avLst/>
          </a:prstGeom>
          <a:noFill/>
        </p:spPr>
        <p:txBody>
          <a:bodyPr wrap="square" rtlCol="0">
            <a:spAutoFit/>
          </a:bodyPr>
          <a:lstStyle/>
          <a:p>
            <a:r>
              <a:rPr lang="en-US" sz="1400" b="1" dirty="0">
                <a:solidFill>
                  <a:schemeClr val="bg1"/>
                </a:solidFill>
              </a:rPr>
              <a:t>DIVERSITY &amp; INCUSION</a:t>
            </a:r>
          </a:p>
        </p:txBody>
      </p:sp>
      <p:graphicFrame>
        <p:nvGraphicFramePr>
          <p:cNvPr id="11" name="Content Placeholder 8">
            <a:extLst>
              <a:ext uri="{FF2B5EF4-FFF2-40B4-BE49-F238E27FC236}">
                <a16:creationId xmlns:a16="http://schemas.microsoft.com/office/drawing/2014/main" id="{8F88097D-869F-7CE4-8316-D0A23224A349}"/>
              </a:ext>
            </a:extLst>
          </p:cNvPr>
          <p:cNvGraphicFramePr>
            <a:graphicFrameLocks noGrp="1"/>
          </p:cNvGraphicFramePr>
          <p:nvPr>
            <p:ph idx="1"/>
            <p:extLst>
              <p:ext uri="{D42A27DB-BD31-4B8C-83A1-F6EECF244321}">
                <p14:modId xmlns:p14="http://schemas.microsoft.com/office/powerpoint/2010/main" val="1876157024"/>
              </p:ext>
            </p:extLst>
          </p:nvPr>
        </p:nvGraphicFramePr>
        <p:xfrm>
          <a:off x="1154627" y="2319688"/>
          <a:ext cx="9404287" cy="3441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5056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0E5178-0DBD-D307-D558-9A5B04243B10}"/>
            </a:ext>
          </a:extLst>
        </p:cNvPr>
        <p:cNvGrpSpPr/>
        <p:nvPr/>
      </p:nvGrpSpPr>
      <p:grpSpPr>
        <a:xfrm>
          <a:off x="0" y="0"/>
          <a:ext cx="0" cy="0"/>
          <a:chOff x="0" y="0"/>
          <a:chExt cx="0" cy="0"/>
        </a:xfrm>
      </p:grpSpPr>
      <p:grpSp>
        <p:nvGrpSpPr>
          <p:cNvPr id="100" name="Group 9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1" name="Rectangle 10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2" name="Oval 10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 name="Oval 10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 name="Rectangle 10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0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0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8" name="Title 7">
            <a:extLst>
              <a:ext uri="{FF2B5EF4-FFF2-40B4-BE49-F238E27FC236}">
                <a16:creationId xmlns:a16="http://schemas.microsoft.com/office/drawing/2014/main" id="{F0BEF12F-2943-4839-9806-7A6E51218549}"/>
              </a:ext>
            </a:extLst>
          </p:cNvPr>
          <p:cNvSpPr>
            <a:spLocks noGrp="1"/>
          </p:cNvSpPr>
          <p:nvPr>
            <p:ph type="title"/>
          </p:nvPr>
        </p:nvSpPr>
        <p:spPr>
          <a:xfrm>
            <a:off x="1154955" y="973667"/>
            <a:ext cx="2942210" cy="4833745"/>
          </a:xfrm>
        </p:spPr>
        <p:txBody>
          <a:bodyPr vert="horz" lIns="91440" tIns="45720" rIns="91440" bIns="45720" rtlCol="0">
            <a:normAutofit/>
          </a:bodyPr>
          <a:lstStyle/>
          <a:p>
            <a:r>
              <a:rPr lang="en-US" b="0" i="0" kern="1200">
                <a:solidFill>
                  <a:srgbClr val="EBEBEB"/>
                </a:solidFill>
                <a:latin typeface="+mj-lt"/>
                <a:ea typeface="+mj-ea"/>
                <a:cs typeface="+mj-cs"/>
              </a:rPr>
              <a:t>Counter-Anchoring Guardrails</a:t>
            </a:r>
          </a:p>
        </p:txBody>
      </p:sp>
      <p:graphicFrame>
        <p:nvGraphicFramePr>
          <p:cNvPr id="96" name="Content Placeholder 4">
            <a:extLst>
              <a:ext uri="{FF2B5EF4-FFF2-40B4-BE49-F238E27FC236}">
                <a16:creationId xmlns:a16="http://schemas.microsoft.com/office/drawing/2014/main" id="{1E933C69-B34E-D623-3375-1AC15F46670F}"/>
              </a:ext>
            </a:extLst>
          </p:cNvPr>
          <p:cNvGraphicFramePr>
            <a:graphicFrameLocks noGrp="1"/>
          </p:cNvGraphicFramePr>
          <p:nvPr>
            <p:ph idx="1"/>
            <p:extLst>
              <p:ext uri="{D42A27DB-BD31-4B8C-83A1-F6EECF244321}">
                <p14:modId xmlns:p14="http://schemas.microsoft.com/office/powerpoint/2010/main" val="2334258162"/>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3161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33" name="Freeform: Shape 32">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35"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825A9EDE-C6C8-8413-C7C8-0F0AB4254ED8}"/>
              </a:ext>
            </a:extLst>
          </p:cNvPr>
          <p:cNvSpPr>
            <a:spLocks noGrp="1"/>
          </p:cNvSpPr>
          <p:nvPr>
            <p:ph type="title"/>
          </p:nvPr>
        </p:nvSpPr>
        <p:spPr>
          <a:xfrm>
            <a:off x="1154954" y="973668"/>
            <a:ext cx="3050643" cy="3898900"/>
          </a:xfrm>
        </p:spPr>
        <p:txBody>
          <a:bodyPr>
            <a:normAutofit/>
          </a:bodyPr>
          <a:lstStyle/>
          <a:p>
            <a:pPr>
              <a:lnSpc>
                <a:spcPct val="90000"/>
              </a:lnSpc>
            </a:pPr>
            <a:r>
              <a:rPr lang="en-US" sz="2700" dirty="0">
                <a:solidFill>
                  <a:schemeClr val="tx1"/>
                </a:solidFill>
              </a:rPr>
              <a:t>Operationalize the PJC’s Non-Economic Damage Considerations</a:t>
            </a:r>
          </a:p>
        </p:txBody>
      </p:sp>
      <p:pic>
        <p:nvPicPr>
          <p:cNvPr id="9" name="Picture 8">
            <a:extLst>
              <a:ext uri="{FF2B5EF4-FFF2-40B4-BE49-F238E27FC236}">
                <a16:creationId xmlns:a16="http://schemas.microsoft.com/office/drawing/2014/main" id="{A4ECFC3B-3774-EA8A-AAD3-4FC806DAC2BD}"/>
              </a:ext>
            </a:extLst>
          </p:cNvPr>
          <p:cNvPicPr>
            <a:picLocks noChangeAspect="1"/>
          </p:cNvPicPr>
          <p:nvPr/>
        </p:nvPicPr>
        <p:blipFill>
          <a:blip r:embed="rId3"/>
          <a:srcRect t="6508" r="-1" b="32908"/>
          <a:stretch>
            <a:fillRect/>
          </a:stretch>
        </p:blipFill>
        <p:spPr>
          <a:xfrm>
            <a:off x="5194607" y="803751"/>
            <a:ext cx="6391533" cy="5250498"/>
          </a:xfrm>
          <a:prstGeom prst="rect">
            <a:avLst/>
          </a:prstGeom>
        </p:spPr>
      </p:pic>
      <p:sp>
        <p:nvSpPr>
          <p:cNvPr id="39" name="Oval 38">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Oval 40">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Tree>
    <p:extLst>
      <p:ext uri="{BB962C8B-B14F-4D97-AF65-F5344CB8AC3E}">
        <p14:creationId xmlns:p14="http://schemas.microsoft.com/office/powerpoint/2010/main" val="63189877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4E69-B249-5C21-3965-276E373A2335}"/>
            </a:ext>
          </a:extLst>
        </p:cNvPr>
        <p:cNvGrpSpPr/>
        <p:nvPr/>
      </p:nvGrpSpPr>
      <p:grpSpPr>
        <a:xfrm>
          <a:off x="0" y="0"/>
          <a:ext cx="0" cy="0"/>
          <a:chOff x="0" y="0"/>
          <a:chExt cx="0" cy="0"/>
        </a:xfrm>
      </p:grpSpPr>
      <p:pic>
        <p:nvPicPr>
          <p:cNvPr id="8" name="Picture 7" descr="A close-up of a gavel&#10;&#10;Description automatically generated">
            <a:extLst>
              <a:ext uri="{FF2B5EF4-FFF2-40B4-BE49-F238E27FC236}">
                <a16:creationId xmlns:a16="http://schemas.microsoft.com/office/drawing/2014/main" id="{E9E1D1A5-F2A1-250B-47F6-9D6B4B1BB09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7813" b="7813"/>
          <a:stretch/>
        </p:blipFill>
        <p:spPr>
          <a:xfrm>
            <a:off x="279991" y="0"/>
            <a:ext cx="12216809" cy="6871955"/>
          </a:xfrm>
          <a:prstGeom prst="rect">
            <a:avLst/>
          </a:prstGeom>
        </p:spPr>
      </p:pic>
      <p:grpSp>
        <p:nvGrpSpPr>
          <p:cNvPr id="9" name="Group 8">
            <a:extLst>
              <a:ext uri="{FF2B5EF4-FFF2-40B4-BE49-F238E27FC236}">
                <a16:creationId xmlns:a16="http://schemas.microsoft.com/office/drawing/2014/main" id="{F32EC809-CDF7-CDB7-58FA-F84573EC0C24}"/>
              </a:ext>
            </a:extLst>
          </p:cNvPr>
          <p:cNvGrpSpPr/>
          <p:nvPr/>
        </p:nvGrpSpPr>
        <p:grpSpPr>
          <a:xfrm rot="5400000">
            <a:off x="-378994" y="2485418"/>
            <a:ext cx="6858000" cy="1887166"/>
            <a:chOff x="2" y="5720719"/>
            <a:chExt cx="12192000" cy="1150237"/>
          </a:xfrm>
          <a:solidFill>
            <a:schemeClr val="accent3"/>
          </a:solidFill>
        </p:grpSpPr>
        <p:sp>
          <p:nvSpPr>
            <p:cNvPr id="12" name="Rectangle 11">
              <a:extLst>
                <a:ext uri="{FF2B5EF4-FFF2-40B4-BE49-F238E27FC236}">
                  <a16:creationId xmlns:a16="http://schemas.microsoft.com/office/drawing/2014/main" id="{CC223E23-A240-7BEE-EAC2-84379303AAB6}"/>
                </a:ext>
              </a:extLst>
            </p:cNvPr>
            <p:cNvSpPr/>
            <p:nvPr/>
          </p:nvSpPr>
          <p:spPr>
            <a:xfrm rot="16200000">
              <a:off x="5719766" y="103490"/>
              <a:ext cx="752471" cy="1219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1E3F38B1-37F4-B359-58BC-2574EAAE702F}"/>
                </a:ext>
              </a:extLst>
            </p:cNvPr>
            <p:cNvGrpSpPr/>
            <p:nvPr/>
          </p:nvGrpSpPr>
          <p:grpSpPr>
            <a:xfrm>
              <a:off x="2" y="6736617"/>
              <a:ext cx="12191999" cy="134339"/>
              <a:chOff x="2" y="2110197"/>
              <a:chExt cx="12191999" cy="134339"/>
            </a:xfrm>
            <a:grpFill/>
          </p:grpSpPr>
          <p:sp>
            <p:nvSpPr>
              <p:cNvPr id="18" name="Rectangle 17">
                <a:extLst>
                  <a:ext uri="{FF2B5EF4-FFF2-40B4-BE49-F238E27FC236}">
                    <a16:creationId xmlns:a16="http://schemas.microsoft.com/office/drawing/2014/main" id="{5EFA4D27-8707-6BEF-C55D-818E915D8F44}"/>
                  </a:ext>
                </a:extLst>
              </p:cNvPr>
              <p:cNvSpPr/>
              <p:nvPr/>
            </p:nvSpPr>
            <p:spPr>
              <a:xfrm rot="16200000">
                <a:off x="2980836" y="1161370"/>
                <a:ext cx="134333"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A2C02E6E-CC14-31E5-DC5E-7EFE7B82825D}"/>
                  </a:ext>
                </a:extLst>
              </p:cNvPr>
              <p:cNvSpPr/>
              <p:nvPr/>
            </p:nvSpPr>
            <p:spPr>
              <a:xfrm rot="16200000">
                <a:off x="5012835" y="1161369"/>
                <a:ext cx="134333"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DAFCC672-8AE0-8825-4A5E-B1AAB40BA550}"/>
                  </a:ext>
                </a:extLst>
              </p:cNvPr>
              <p:cNvSpPr/>
              <p:nvPr/>
            </p:nvSpPr>
            <p:spPr>
              <a:xfrm rot="16200000">
                <a:off x="7044834" y="1161369"/>
                <a:ext cx="134335"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4AB10D0F-5E93-4039-D8D1-5D721A0129AE}"/>
                  </a:ext>
                </a:extLst>
              </p:cNvPr>
              <p:cNvSpPr/>
              <p:nvPr/>
            </p:nvSpPr>
            <p:spPr>
              <a:xfrm rot="16200000">
                <a:off x="9076834" y="1161367"/>
                <a:ext cx="134336"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54E72ED3-2021-0AA6-9631-EE02C761F3F8}"/>
                  </a:ext>
                </a:extLst>
              </p:cNvPr>
              <p:cNvSpPr/>
              <p:nvPr/>
            </p:nvSpPr>
            <p:spPr>
              <a:xfrm rot="16200000">
                <a:off x="11108832" y="1161366"/>
                <a:ext cx="134338"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6410AB53-A208-C6AA-3E87-B8FC02EDFECD}"/>
                  </a:ext>
                </a:extLst>
              </p:cNvPr>
              <p:cNvSpPr/>
              <p:nvPr/>
            </p:nvSpPr>
            <p:spPr>
              <a:xfrm rot="16200000">
                <a:off x="948836" y="1161370"/>
                <a:ext cx="134331" cy="203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Freeform 6">
              <a:extLst>
                <a:ext uri="{FF2B5EF4-FFF2-40B4-BE49-F238E27FC236}">
                  <a16:creationId xmlns:a16="http://schemas.microsoft.com/office/drawing/2014/main" id="{EAEAEDA1-F49F-AD73-660A-1AF751864D29}"/>
                </a:ext>
              </a:extLst>
            </p:cNvPr>
            <p:cNvSpPr>
              <a:spLocks/>
            </p:cNvSpPr>
            <p:nvPr/>
          </p:nvSpPr>
          <p:spPr bwMode="auto">
            <a:xfrm>
              <a:off x="2517001" y="5720719"/>
              <a:ext cx="6350" cy="7938"/>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1"/>
                    <a:pt x="1" y="0"/>
                  </a:cubicBezTo>
                  <a:cubicBezTo>
                    <a:pt x="0" y="1"/>
                    <a:pt x="0" y="2"/>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ectangle 23">
            <a:extLst>
              <a:ext uri="{FF2B5EF4-FFF2-40B4-BE49-F238E27FC236}">
                <a16:creationId xmlns:a16="http://schemas.microsoft.com/office/drawing/2014/main" id="{EE8B012E-9C2C-8929-67F2-9B756309AB4B}"/>
              </a:ext>
            </a:extLst>
          </p:cNvPr>
          <p:cNvSpPr/>
          <p:nvPr/>
        </p:nvSpPr>
        <p:spPr>
          <a:xfrm>
            <a:off x="-76200" y="0"/>
            <a:ext cx="3429000" cy="6858000"/>
          </a:xfrm>
          <a:prstGeom prst="rect">
            <a:avLst/>
          </a:prstGeom>
          <a:solidFill>
            <a:schemeClr val="tx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F6C17D1C-6DB3-1B8C-6170-8CF82AB758DB}"/>
              </a:ext>
            </a:extLst>
          </p:cNvPr>
          <p:cNvSpPr/>
          <p:nvPr/>
        </p:nvSpPr>
        <p:spPr>
          <a:xfrm>
            <a:off x="228600" y="1447800"/>
            <a:ext cx="2987832" cy="3921330"/>
          </a:xfrm>
          <a:prstGeom prst="rect">
            <a:avLst/>
          </a:prstGeom>
          <a:noFill/>
        </p:spPr>
        <p:txBody>
          <a:bodyPr wrap="square">
            <a:spAutoFit/>
          </a:bodyPr>
          <a:lstStyle/>
          <a:p>
            <a:pPr lvl="0" algn="ctr" defTabSz="912813" fontAlgn="base">
              <a:spcBef>
                <a:spcPct val="0"/>
              </a:spcBef>
              <a:spcAft>
                <a:spcPct val="0"/>
              </a:spcAft>
              <a:defRPr/>
            </a:pPr>
            <a:r>
              <a:rPr lang="en-US" sz="4000" dirty="0">
                <a:solidFill>
                  <a:schemeClr val="bg1"/>
                </a:solidFill>
                <a:effectLst>
                  <a:outerShdw blurRad="38100" dist="38100" dir="2700000" algn="tl">
                    <a:srgbClr val="000000">
                      <a:alpha val="43137"/>
                    </a:srgbClr>
                  </a:outerShdw>
                </a:effectLst>
                <a:latin typeface="+mj-lt"/>
                <a:cs typeface="Arial" pitchFamily="34" charset="0"/>
              </a:rPr>
              <a:t>Previous Standard of Review </a:t>
            </a:r>
            <a:r>
              <a:rPr lang="en-US" sz="4000" dirty="0">
                <a:solidFill>
                  <a:srgbClr val="FFFFCD"/>
                </a:solidFill>
                <a:effectLst>
                  <a:outerShdw blurRad="38100" dist="38100" dir="2700000" algn="tl">
                    <a:srgbClr val="000000">
                      <a:alpha val="43137"/>
                    </a:srgbClr>
                  </a:outerShdw>
                </a:effectLst>
                <a:latin typeface="+mj-lt"/>
                <a:cs typeface="Arial" pitchFamily="34" charset="0"/>
              </a:rPr>
              <a:t>Expressly </a:t>
            </a:r>
            <a:br>
              <a:rPr lang="en-US" sz="4000" dirty="0">
                <a:solidFill>
                  <a:srgbClr val="FFFFCD"/>
                </a:solidFill>
                <a:effectLst>
                  <a:outerShdw blurRad="38100" dist="38100" dir="2700000" algn="tl">
                    <a:srgbClr val="000000">
                      <a:alpha val="43137"/>
                    </a:srgbClr>
                  </a:outerShdw>
                </a:effectLst>
                <a:latin typeface="+mj-lt"/>
                <a:cs typeface="Arial" pitchFamily="34" charset="0"/>
              </a:rPr>
            </a:br>
            <a:r>
              <a:rPr lang="en-US" sz="4000" dirty="0">
                <a:solidFill>
                  <a:srgbClr val="FFFFCD"/>
                </a:solidFill>
                <a:effectLst>
                  <a:outerShdw blurRad="38100" dist="38100" dir="2700000" algn="tl">
                    <a:srgbClr val="000000">
                      <a:alpha val="43137"/>
                    </a:srgbClr>
                  </a:outerShdw>
                </a:effectLst>
                <a:latin typeface="+mj-lt"/>
                <a:cs typeface="Arial" pitchFamily="34" charset="0"/>
              </a:rPr>
              <a:t>Overruled </a:t>
            </a:r>
            <a:r>
              <a:rPr lang="en-US" sz="4000" dirty="0">
                <a:solidFill>
                  <a:schemeClr val="bg1"/>
                </a:solidFill>
                <a:effectLst>
                  <a:outerShdw blurRad="38100" dist="38100" dir="2700000" algn="tl">
                    <a:srgbClr val="000000">
                      <a:alpha val="43137"/>
                    </a:srgbClr>
                  </a:outerShdw>
                </a:effectLst>
                <a:latin typeface="+mj-lt"/>
                <a:cs typeface="Arial" pitchFamily="34" charset="0"/>
              </a:rPr>
              <a:t>by </a:t>
            </a:r>
            <a:r>
              <a:rPr lang="en-US" sz="4000" i="1" dirty="0">
                <a:solidFill>
                  <a:schemeClr val="bg1"/>
                </a:solidFill>
                <a:effectLst>
                  <a:outerShdw blurRad="38100" dist="38100" dir="2700000" algn="tl">
                    <a:srgbClr val="000000">
                      <a:alpha val="43137"/>
                    </a:srgbClr>
                  </a:outerShdw>
                </a:effectLst>
                <a:latin typeface="+mj-lt"/>
                <a:cs typeface="Arial" pitchFamily="34" charset="0"/>
              </a:rPr>
              <a:t>Gregory</a:t>
            </a:r>
            <a:r>
              <a:rPr lang="en-US" sz="4000" dirty="0">
                <a:solidFill>
                  <a:schemeClr val="bg1"/>
                </a:solidFill>
                <a:effectLst>
                  <a:outerShdw blurRad="38100" dist="38100" dir="2700000" algn="tl">
                    <a:srgbClr val="000000">
                      <a:alpha val="43137"/>
                    </a:srgbClr>
                  </a:outerShdw>
                </a:effectLst>
                <a:latin typeface="+mj-lt"/>
                <a:cs typeface="Arial" pitchFamily="34" charset="0"/>
              </a:rPr>
              <a:t>:</a:t>
            </a:r>
          </a:p>
        </p:txBody>
      </p:sp>
      <p:sp>
        <p:nvSpPr>
          <p:cNvPr id="27" name="TextBox 26">
            <a:extLst>
              <a:ext uri="{FF2B5EF4-FFF2-40B4-BE49-F238E27FC236}">
                <a16:creationId xmlns:a16="http://schemas.microsoft.com/office/drawing/2014/main" id="{798C4A61-00D1-C99E-C72F-693F40809CCF}"/>
              </a:ext>
            </a:extLst>
          </p:cNvPr>
          <p:cNvSpPr txBox="1"/>
          <p:nvPr/>
        </p:nvSpPr>
        <p:spPr>
          <a:xfrm>
            <a:off x="4204641" y="818046"/>
            <a:ext cx="3832160" cy="1754326"/>
          </a:xfrm>
          <a:prstGeom prst="rect">
            <a:avLst/>
          </a:prstGeom>
          <a:noFill/>
        </p:spPr>
        <p:txBody>
          <a:bodyPr wrap="square" rtlCol="0">
            <a:spAutoFit/>
          </a:bodyPr>
          <a:lstStyle/>
          <a:p>
            <a:r>
              <a:rPr lang="en-US" sz="3600" b="1" kern="100" dirty="0">
                <a:cs typeface="Calibri" panose="020F0502020204030204" pitchFamily="34" charset="0"/>
              </a:rPr>
              <a:t>A jury’s award of damages must be affirmed if:</a:t>
            </a:r>
          </a:p>
        </p:txBody>
      </p:sp>
      <p:grpSp>
        <p:nvGrpSpPr>
          <p:cNvPr id="34" name="Group 33">
            <a:extLst>
              <a:ext uri="{FF2B5EF4-FFF2-40B4-BE49-F238E27FC236}">
                <a16:creationId xmlns:a16="http://schemas.microsoft.com/office/drawing/2014/main" id="{B959DD0E-BB34-3AFD-08F1-C9F40FA2260F}"/>
              </a:ext>
            </a:extLst>
          </p:cNvPr>
          <p:cNvGrpSpPr/>
          <p:nvPr/>
        </p:nvGrpSpPr>
        <p:grpSpPr>
          <a:xfrm>
            <a:off x="4495800" y="3733800"/>
            <a:ext cx="7696200" cy="1066800"/>
            <a:chOff x="4495800" y="4343400"/>
            <a:chExt cx="7696200" cy="1066800"/>
          </a:xfrm>
        </p:grpSpPr>
        <p:sp>
          <p:nvSpPr>
            <p:cNvPr id="32" name="Rectangle 31">
              <a:extLst>
                <a:ext uri="{FF2B5EF4-FFF2-40B4-BE49-F238E27FC236}">
                  <a16:creationId xmlns:a16="http://schemas.microsoft.com/office/drawing/2014/main" id="{A1446B61-FDFE-CCD5-F61D-1B47919A4059}"/>
                </a:ext>
              </a:extLst>
            </p:cNvPr>
            <p:cNvSpPr/>
            <p:nvPr/>
          </p:nvSpPr>
          <p:spPr>
            <a:xfrm>
              <a:off x="4495800" y="4343400"/>
              <a:ext cx="7543800" cy="1066800"/>
            </a:xfrm>
            <a:prstGeom prst="rect">
              <a:avLst/>
            </a:prstGeom>
            <a:solidFill>
              <a:srgbClr val="000000">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8B6422-30D5-C08D-C3C9-2D815A6F15B0}"/>
                </a:ext>
              </a:extLst>
            </p:cNvPr>
            <p:cNvSpPr txBox="1"/>
            <p:nvPr/>
          </p:nvSpPr>
          <p:spPr>
            <a:xfrm>
              <a:off x="5029200" y="4343400"/>
              <a:ext cx="7162800" cy="1041632"/>
            </a:xfrm>
            <a:prstGeom prst="rect">
              <a:avLst/>
            </a:prstGeom>
            <a:noFill/>
          </p:spPr>
          <p:txBody>
            <a:bodyPr wrap="square" rtlCol="0">
              <a:spAutoFit/>
            </a:bodyPr>
            <a:lstStyle/>
            <a:p>
              <a:pPr marL="0" marR="0">
                <a:lnSpc>
                  <a:spcPts val="3700"/>
                </a:lnSpc>
                <a:spcBef>
                  <a:spcPts val="0"/>
                </a:spcBef>
                <a:spcAft>
                  <a:spcPts val="0"/>
                </a:spcAft>
              </a:pPr>
              <a:r>
                <a:rPr lang="en-US" sz="2800" kern="100" dirty="0">
                  <a:solidFill>
                    <a:schemeClr val="bg1"/>
                  </a:solidFill>
                  <a:effectLst/>
                  <a:ea typeface="Times New Roman" panose="02020603050405020304" pitchFamily="18" charset="0"/>
                  <a:cs typeface="Calibri" panose="020F0502020204030204" pitchFamily="34" charset="0"/>
                </a:rPr>
                <a:t>There is no extraneous evidence of bias or prejudice; and</a:t>
              </a:r>
              <a:endParaRPr lang="en-US" sz="2800" kern="100" dirty="0">
                <a:solidFill>
                  <a:schemeClr val="bg1"/>
                </a:solidFill>
                <a:effectLst/>
                <a:ea typeface="Times New Roman" panose="02020603050405020304" pitchFamily="18" charset="0"/>
              </a:endParaRPr>
            </a:p>
          </p:txBody>
        </p:sp>
      </p:grpSp>
      <p:grpSp>
        <p:nvGrpSpPr>
          <p:cNvPr id="35" name="Group 34">
            <a:extLst>
              <a:ext uri="{FF2B5EF4-FFF2-40B4-BE49-F238E27FC236}">
                <a16:creationId xmlns:a16="http://schemas.microsoft.com/office/drawing/2014/main" id="{CAC777F6-F40B-C291-AE46-EE22E9BFFF35}"/>
              </a:ext>
            </a:extLst>
          </p:cNvPr>
          <p:cNvGrpSpPr/>
          <p:nvPr/>
        </p:nvGrpSpPr>
        <p:grpSpPr>
          <a:xfrm>
            <a:off x="4050426" y="5290293"/>
            <a:ext cx="8221309" cy="1066800"/>
            <a:chOff x="4046891" y="5715000"/>
            <a:chExt cx="8221309" cy="1066800"/>
          </a:xfrm>
        </p:grpSpPr>
        <p:sp>
          <p:nvSpPr>
            <p:cNvPr id="33" name="Rectangle 32">
              <a:extLst>
                <a:ext uri="{FF2B5EF4-FFF2-40B4-BE49-F238E27FC236}">
                  <a16:creationId xmlns:a16="http://schemas.microsoft.com/office/drawing/2014/main" id="{9E62E9B8-779A-2711-C740-D0B33083E040}"/>
                </a:ext>
              </a:extLst>
            </p:cNvPr>
            <p:cNvSpPr/>
            <p:nvPr/>
          </p:nvSpPr>
          <p:spPr>
            <a:xfrm>
              <a:off x="4495800" y="5715000"/>
              <a:ext cx="7543800" cy="1066800"/>
            </a:xfrm>
            <a:prstGeom prst="rect">
              <a:avLst/>
            </a:prstGeom>
            <a:solidFill>
              <a:srgbClr val="000000">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24C6B7-8D47-E28A-5FAF-1E1080D077FD}"/>
                </a:ext>
              </a:extLst>
            </p:cNvPr>
            <p:cNvSpPr txBox="1"/>
            <p:nvPr/>
          </p:nvSpPr>
          <p:spPr>
            <a:xfrm>
              <a:off x="5105400" y="5736264"/>
              <a:ext cx="7162800" cy="1002326"/>
            </a:xfrm>
            <a:prstGeom prst="rect">
              <a:avLst/>
            </a:prstGeom>
            <a:noFill/>
          </p:spPr>
          <p:txBody>
            <a:bodyPr wrap="square" rtlCol="0">
              <a:spAutoFit/>
            </a:bodyPr>
            <a:lstStyle/>
            <a:p>
              <a:pPr>
                <a:lnSpc>
                  <a:spcPts val="3700"/>
                </a:lnSpc>
              </a:pPr>
              <a:r>
                <a:rPr lang="en-US" sz="2800" kern="100" dirty="0">
                  <a:solidFill>
                    <a:schemeClr val="bg1"/>
                  </a:solidFill>
                  <a:cs typeface="Calibri" panose="020F0502020204030204" pitchFamily="34" charset="0"/>
                </a:rPr>
                <a:t>The amount doesn’t shock the conscience of the court.</a:t>
              </a:r>
            </a:p>
          </p:txBody>
        </p:sp>
        <p:pic>
          <p:nvPicPr>
            <p:cNvPr id="31" name="Graphic 30">
              <a:extLst>
                <a:ext uri="{FF2B5EF4-FFF2-40B4-BE49-F238E27FC236}">
                  <a16:creationId xmlns:a16="http://schemas.microsoft.com/office/drawing/2014/main" id="{BA6325AF-9515-BF46-8AF9-4D83F3520AF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46891" y="5826330"/>
              <a:ext cx="838200" cy="8382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155935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A1F92-E247-1DAA-D0B8-FFC77E98A67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78BCD4C-F3E5-87DA-5106-163A0FE67BEC}"/>
              </a:ext>
            </a:extLst>
          </p:cNvPr>
          <p:cNvSpPr>
            <a:spLocks noGrp="1"/>
          </p:cNvSpPr>
          <p:nvPr>
            <p:ph type="title"/>
          </p:nvPr>
        </p:nvSpPr>
        <p:spPr/>
        <p:txBody>
          <a:bodyPr anchor="ctr">
            <a:normAutofit fontScale="90000"/>
          </a:bodyPr>
          <a:lstStyle/>
          <a:p>
            <a:pPr lvl="0">
              <a:lnSpc>
                <a:spcPct val="100000"/>
              </a:lnSpc>
            </a:pPr>
            <a:r>
              <a:rPr lang="en-US" dirty="0"/>
              <a:t>Operationalize the PJC’s Non-Economic Damage Considerations in Discovery</a:t>
            </a:r>
            <a:endParaRPr lang="en-US" b="1" dirty="0"/>
          </a:p>
        </p:txBody>
      </p:sp>
      <p:sp>
        <p:nvSpPr>
          <p:cNvPr id="5" name="TextBox 4">
            <a:extLst>
              <a:ext uri="{FF2B5EF4-FFF2-40B4-BE49-F238E27FC236}">
                <a16:creationId xmlns:a16="http://schemas.microsoft.com/office/drawing/2014/main" id="{7A570B86-0E1D-ADAD-A1C5-8E4C6517B931}"/>
              </a:ext>
            </a:extLst>
          </p:cNvPr>
          <p:cNvSpPr txBox="1"/>
          <p:nvPr/>
        </p:nvSpPr>
        <p:spPr>
          <a:xfrm>
            <a:off x="8105821" y="6355280"/>
            <a:ext cx="2193590" cy="307777"/>
          </a:xfrm>
          <a:prstGeom prst="rect">
            <a:avLst/>
          </a:prstGeom>
          <a:noFill/>
        </p:spPr>
        <p:txBody>
          <a:bodyPr wrap="square" rtlCol="0">
            <a:spAutoFit/>
          </a:bodyPr>
          <a:lstStyle/>
          <a:p>
            <a:r>
              <a:rPr lang="en-US" sz="1400" b="1" dirty="0">
                <a:solidFill>
                  <a:schemeClr val="bg1"/>
                </a:solidFill>
              </a:rPr>
              <a:t>DIVERSITY &amp; ICLUSION</a:t>
            </a:r>
          </a:p>
        </p:txBody>
      </p:sp>
      <p:sp>
        <p:nvSpPr>
          <p:cNvPr id="7" name="Content Placeholder 6">
            <a:extLst>
              <a:ext uri="{FF2B5EF4-FFF2-40B4-BE49-F238E27FC236}">
                <a16:creationId xmlns:a16="http://schemas.microsoft.com/office/drawing/2014/main" id="{4DA18B92-38C6-0914-6131-B192C19EED90}"/>
              </a:ext>
            </a:extLst>
          </p:cNvPr>
          <p:cNvSpPr>
            <a:spLocks noGrp="1"/>
          </p:cNvSpPr>
          <p:nvPr>
            <p:ph idx="1"/>
          </p:nvPr>
        </p:nvSpPr>
        <p:spPr>
          <a:xfrm>
            <a:off x="1152509" y="2333625"/>
            <a:ext cx="9753616" cy="3686175"/>
          </a:xfrm>
        </p:spPr>
        <p:txBody>
          <a:bodyPr>
            <a:noAutofit/>
          </a:bodyPr>
          <a:lstStyle/>
          <a:p>
            <a:pPr lvl="0"/>
            <a:r>
              <a:rPr lang="en-US" sz="1400" b="1" dirty="0"/>
              <a:t>“Living Arrangements”:</a:t>
            </a:r>
            <a:r>
              <a:rPr lang="en-US" sz="1400" dirty="0"/>
              <a:t> Was the plaintiff actually living with the decedent? Or had they moved out years ago? E.g., establish separations and periods of non‑cohabitation; quantify days, weeks, and months apart; and corroborate with leasing records, utility accounts, mail, school records, travel logs, and location data.</a:t>
            </a:r>
          </a:p>
          <a:p>
            <a:pPr lvl="0"/>
            <a:r>
              <a:rPr lang="en-US" sz="1400" b="1" dirty="0"/>
              <a:t>“Extended Absences”:</a:t>
            </a:r>
            <a:r>
              <a:rPr lang="en-US" sz="1400" dirty="0"/>
              <a:t> Were there long periods of no contact? E.g., identify work travel, deployments, relocations, hospitalizations, incarceration, or estrangements; lock down dates and durations; obtain contemporaneous communications that reflect the frequency and quality of contact during absences.</a:t>
            </a:r>
          </a:p>
          <a:p>
            <a:pPr lvl="0"/>
            <a:r>
              <a:rPr lang="en-US" sz="1400" b="1" dirty="0"/>
              <a:t>“Harmony of Family Relations”:</a:t>
            </a:r>
            <a:r>
              <a:rPr lang="en-US" sz="1400" dirty="0"/>
              <a:t> Don't settle for “we loved him.” E.g., dig for estrangement, conflicts, dysfunction, separations, family violence, protective orders, and substance abuse and associated dysfunction; neutral witnesses—neighbors, clergy, teachers, supervisors—carry outsized credibility on harmony or discord.</a:t>
            </a:r>
          </a:p>
          <a:p>
            <a:pPr lvl="0"/>
            <a:r>
              <a:rPr lang="en-US" sz="1400" b="1" dirty="0"/>
              <a:t>“Common Interests and Activities”:</a:t>
            </a:r>
            <a:r>
              <a:rPr lang="en-US" sz="1400" dirty="0"/>
              <a:t> Was this a relationship of daily interaction or merely holiday visits? E.g., move beyond generalities: what activities, how often, how long, and how recently? Who else participated? Are there photos, calendars, membership records, or transaction histories that reflect participation?</a:t>
            </a:r>
          </a:p>
        </p:txBody>
      </p:sp>
    </p:spTree>
    <p:extLst>
      <p:ext uri="{BB962C8B-B14F-4D97-AF65-F5344CB8AC3E}">
        <p14:creationId xmlns:p14="http://schemas.microsoft.com/office/powerpoint/2010/main" val="1099779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A3AB6-039F-AA00-9364-084FD06CF8D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7A7304C-83C4-6A53-6F8C-EAE69DDE081E}"/>
              </a:ext>
            </a:extLst>
          </p:cNvPr>
          <p:cNvSpPr>
            <a:spLocks noGrp="1"/>
          </p:cNvSpPr>
          <p:nvPr>
            <p:ph type="title"/>
          </p:nvPr>
        </p:nvSpPr>
        <p:spPr/>
        <p:txBody>
          <a:bodyPr anchor="ctr">
            <a:normAutofit fontScale="90000"/>
          </a:bodyPr>
          <a:lstStyle/>
          <a:p>
            <a:pPr lvl="0">
              <a:lnSpc>
                <a:spcPct val="100000"/>
              </a:lnSpc>
            </a:pPr>
            <a:r>
              <a:rPr lang="en-US" dirty="0"/>
              <a:t>Operationalize the PJC’s Non-Economic Damage Considerations in Closing Argument</a:t>
            </a:r>
            <a:endParaRPr lang="en-US" b="1" dirty="0"/>
          </a:p>
        </p:txBody>
      </p:sp>
      <p:sp>
        <p:nvSpPr>
          <p:cNvPr id="5" name="TextBox 4">
            <a:extLst>
              <a:ext uri="{FF2B5EF4-FFF2-40B4-BE49-F238E27FC236}">
                <a16:creationId xmlns:a16="http://schemas.microsoft.com/office/drawing/2014/main" id="{6B5EBA1A-9AF3-E1CD-8A20-1029F06B21D2}"/>
              </a:ext>
            </a:extLst>
          </p:cNvPr>
          <p:cNvSpPr txBox="1"/>
          <p:nvPr/>
        </p:nvSpPr>
        <p:spPr>
          <a:xfrm>
            <a:off x="8105821" y="6355280"/>
            <a:ext cx="2193590" cy="307777"/>
          </a:xfrm>
          <a:prstGeom prst="rect">
            <a:avLst/>
          </a:prstGeom>
          <a:noFill/>
        </p:spPr>
        <p:txBody>
          <a:bodyPr wrap="square" rtlCol="0">
            <a:spAutoFit/>
          </a:bodyPr>
          <a:lstStyle/>
          <a:p>
            <a:r>
              <a:rPr lang="en-US" sz="1400" b="1" dirty="0">
                <a:solidFill>
                  <a:schemeClr val="bg1"/>
                </a:solidFill>
              </a:rPr>
              <a:t>DIVERSITY &amp; ICLUSION</a:t>
            </a:r>
          </a:p>
        </p:txBody>
      </p:sp>
      <p:sp>
        <p:nvSpPr>
          <p:cNvPr id="7" name="Content Placeholder 6">
            <a:extLst>
              <a:ext uri="{FF2B5EF4-FFF2-40B4-BE49-F238E27FC236}">
                <a16:creationId xmlns:a16="http://schemas.microsoft.com/office/drawing/2014/main" id="{DF7BE798-0679-C3E3-B097-8C1C5EDDE0C8}"/>
              </a:ext>
            </a:extLst>
          </p:cNvPr>
          <p:cNvSpPr>
            <a:spLocks noGrp="1"/>
          </p:cNvSpPr>
          <p:nvPr>
            <p:ph idx="1"/>
          </p:nvPr>
        </p:nvSpPr>
        <p:spPr/>
        <p:txBody>
          <a:bodyPr>
            <a:normAutofit fontScale="92500" lnSpcReduction="10000"/>
          </a:bodyPr>
          <a:lstStyle/>
          <a:p>
            <a:r>
              <a:rPr lang="en-US" sz="2800" dirty="0"/>
              <a:t>Principled discussion of the PJC’s non-economic damage considerations to lower the courtroom temperature—cloak yourself in the Court’s charge, i.e., “The Court has instructed you…”</a:t>
            </a:r>
          </a:p>
          <a:p>
            <a:r>
              <a:rPr lang="en-US" sz="2800" dirty="0"/>
              <a:t>Arming defense-oriented jurors with the law/judge’s instructions allows them to argue in deliberations on a non-emotional basis based upon the defense’s development of the PJC’s considerations. </a:t>
            </a:r>
          </a:p>
        </p:txBody>
      </p:sp>
    </p:spTree>
    <p:extLst>
      <p:ext uri="{BB962C8B-B14F-4D97-AF65-F5344CB8AC3E}">
        <p14:creationId xmlns:p14="http://schemas.microsoft.com/office/powerpoint/2010/main" val="1159055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6C66AA-B14D-F414-0639-08E8503244F8}"/>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6"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
        <p:nvSpPr>
          <p:cNvPr id="28"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itle 7">
            <a:extLst>
              <a:ext uri="{FF2B5EF4-FFF2-40B4-BE49-F238E27FC236}">
                <a16:creationId xmlns:a16="http://schemas.microsoft.com/office/drawing/2014/main" id="{C6D1292C-4503-3ACA-A252-C962B65D693A}"/>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lvl="0">
              <a:lnSpc>
                <a:spcPct val="90000"/>
              </a:lnSpc>
            </a:pPr>
            <a:r>
              <a:rPr lang="en-US" sz="4200" b="0" i="0" kern="1200" dirty="0">
                <a:solidFill>
                  <a:srgbClr val="EBEBEB"/>
                </a:solidFill>
                <a:latin typeface="+mj-lt"/>
                <a:ea typeface="+mj-ea"/>
                <a:cs typeface="+mj-cs"/>
              </a:rPr>
              <a:t>The Appellate Hammer</a:t>
            </a:r>
          </a:p>
        </p:txBody>
      </p:sp>
      <p:pic>
        <p:nvPicPr>
          <p:cNvPr id="3" name="Picture 2">
            <a:extLst>
              <a:ext uri="{FF2B5EF4-FFF2-40B4-BE49-F238E27FC236}">
                <a16:creationId xmlns:a16="http://schemas.microsoft.com/office/drawing/2014/main" id="{FDB70EC1-7210-63A9-D3C7-678FF9BE1AF7}"/>
              </a:ext>
            </a:extLst>
          </p:cNvPr>
          <p:cNvPicPr>
            <a:picLocks noChangeAspect="1"/>
          </p:cNvPicPr>
          <p:nvPr/>
        </p:nvPicPr>
        <p:blipFill>
          <a:blip r:embed="rId4"/>
          <a:stretch>
            <a:fillRect/>
          </a:stretch>
        </p:blipFill>
        <p:spPr>
          <a:xfrm>
            <a:off x="1109763" y="1542791"/>
            <a:ext cx="6470907" cy="3769302"/>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144673435"/>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D228FE-FCD1-8EB7-B052-693EE4F8A973}"/>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0" name="Rectangle 4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53" name="Rectangle 52" hidden="1">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8" name="Title 7">
            <a:extLst>
              <a:ext uri="{FF2B5EF4-FFF2-40B4-BE49-F238E27FC236}">
                <a16:creationId xmlns:a16="http://schemas.microsoft.com/office/drawing/2014/main" id="{EC204D4A-6974-48E7-0813-B7B0A557C994}"/>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lvl="0">
              <a:lnSpc>
                <a:spcPct val="90000"/>
              </a:lnSpc>
            </a:pPr>
            <a:r>
              <a:rPr lang="en-US" sz="3400" b="0" i="0" kern="1200">
                <a:solidFill>
                  <a:srgbClr val="EBEBEB"/>
                </a:solidFill>
                <a:latin typeface="+mj-lt"/>
                <a:ea typeface="+mj-ea"/>
                <a:cs typeface="+mj-cs"/>
              </a:rPr>
              <a:t>Applying Context: “Ordinary vs. Extraordinary” on Appeal</a:t>
            </a:r>
          </a:p>
        </p:txBody>
      </p:sp>
      <p:pic>
        <p:nvPicPr>
          <p:cNvPr id="9" name="Picture 8">
            <a:extLst>
              <a:ext uri="{FF2B5EF4-FFF2-40B4-BE49-F238E27FC236}">
                <a16:creationId xmlns:a16="http://schemas.microsoft.com/office/drawing/2014/main" id="{6960C646-8C5A-91C8-F0B2-8E0C81625186}"/>
              </a:ext>
            </a:extLst>
          </p:cNvPr>
          <p:cNvPicPr>
            <a:picLocks noChangeAspect="1"/>
          </p:cNvPicPr>
          <p:nvPr/>
        </p:nvPicPr>
        <p:blipFill>
          <a:blip r:embed="rId4"/>
          <a:stretch>
            <a:fillRect/>
          </a:stretch>
        </p:blipFill>
        <p:spPr>
          <a:xfrm>
            <a:off x="1109763" y="1623677"/>
            <a:ext cx="6470907" cy="360753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726398106"/>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a:extLst>
              <a:ext uri="{FF2B5EF4-FFF2-40B4-BE49-F238E27FC236}">
                <a16:creationId xmlns:a16="http://schemas.microsoft.com/office/drawing/2014/main" id="{16EFC912-D3FE-DB9C-4502-41CAD2732AEE}"/>
              </a:ext>
            </a:extLst>
          </p:cNvPr>
          <p:cNvSpPr>
            <a:spLocks noGrp="1"/>
          </p:cNvSpPr>
          <p:nvPr>
            <p:ph type="title"/>
          </p:nvPr>
        </p:nvSpPr>
        <p:spPr>
          <a:xfrm>
            <a:off x="1154954" y="973668"/>
            <a:ext cx="9968658" cy="706964"/>
          </a:xfrm>
        </p:spPr>
        <p:txBody>
          <a:bodyPr>
            <a:normAutofit fontScale="90000"/>
          </a:bodyPr>
          <a:lstStyle/>
          <a:p>
            <a:r>
              <a:rPr lang="en-US" dirty="0">
                <a:solidFill>
                  <a:srgbClr val="FFFFFF"/>
                </a:solidFill>
              </a:rPr>
              <a:t>ExxonMobil v</a:t>
            </a:r>
            <a:r>
              <a:rPr lang="en-US" dirty="0">
                <a:solidFill>
                  <a:schemeClr val="tx1"/>
                </a:solidFill>
              </a:rPr>
              <a:t>. Brown, 2026 WL 59875 (14</a:t>
            </a:r>
            <a:r>
              <a:rPr lang="en-US" baseline="30000" dirty="0">
                <a:solidFill>
                  <a:schemeClr val="tx1"/>
                </a:solidFill>
              </a:rPr>
              <a:t>th</a:t>
            </a:r>
            <a:r>
              <a:rPr lang="en-US" dirty="0">
                <a:solidFill>
                  <a:schemeClr val="tx1"/>
                </a:solidFill>
              </a:rPr>
              <a:t> COA 2026) </a:t>
            </a:r>
          </a:p>
        </p:txBody>
      </p:sp>
      <p:sp>
        <p:nvSpPr>
          <p:cNvPr id="25" name="Rectangle 24" hidden="1">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6" name="Content Placeholder 5">
            <a:extLst>
              <a:ext uri="{FF2B5EF4-FFF2-40B4-BE49-F238E27FC236}">
                <a16:creationId xmlns:a16="http://schemas.microsoft.com/office/drawing/2014/main" id="{5F9F603D-5757-41D1-FEFD-19CC58BFEC3D}"/>
              </a:ext>
            </a:extLst>
          </p:cNvPr>
          <p:cNvGraphicFramePr>
            <a:graphicFrameLocks noGrp="1"/>
          </p:cNvGraphicFramePr>
          <p:nvPr>
            <p:ph idx="1"/>
            <p:extLst>
              <p:ext uri="{D42A27DB-BD31-4B8C-83A1-F6EECF244321}">
                <p14:modId xmlns:p14="http://schemas.microsoft.com/office/powerpoint/2010/main" val="3441233886"/>
              </p:ext>
            </p:extLst>
          </p:nvPr>
        </p:nvGraphicFramePr>
        <p:xfrm>
          <a:off x="1625487" y="1878330"/>
          <a:ext cx="8941026" cy="3422684"/>
        </p:xfrm>
        <a:graphic>
          <a:graphicData uri="http://schemas.openxmlformats.org/drawingml/2006/table">
            <a:tbl>
              <a:tblPr firstRow="1" bandRow="1">
                <a:tableStyleId>{5C22544A-7EE6-4342-B048-85BDC9FD1C3A}</a:tableStyleId>
              </a:tblPr>
              <a:tblGrid>
                <a:gridCol w="3017333">
                  <a:extLst>
                    <a:ext uri="{9D8B030D-6E8A-4147-A177-3AD203B41FA5}">
                      <a16:colId xmlns:a16="http://schemas.microsoft.com/office/drawing/2014/main" val="3112168592"/>
                    </a:ext>
                  </a:extLst>
                </a:gridCol>
                <a:gridCol w="2020679">
                  <a:extLst>
                    <a:ext uri="{9D8B030D-6E8A-4147-A177-3AD203B41FA5}">
                      <a16:colId xmlns:a16="http://schemas.microsoft.com/office/drawing/2014/main" val="568707548"/>
                    </a:ext>
                  </a:extLst>
                </a:gridCol>
                <a:gridCol w="2041767">
                  <a:extLst>
                    <a:ext uri="{9D8B030D-6E8A-4147-A177-3AD203B41FA5}">
                      <a16:colId xmlns:a16="http://schemas.microsoft.com/office/drawing/2014/main" val="2452273497"/>
                    </a:ext>
                  </a:extLst>
                </a:gridCol>
                <a:gridCol w="1861247">
                  <a:extLst>
                    <a:ext uri="{9D8B030D-6E8A-4147-A177-3AD203B41FA5}">
                      <a16:colId xmlns:a16="http://schemas.microsoft.com/office/drawing/2014/main" val="3451900418"/>
                    </a:ext>
                  </a:extLst>
                </a:gridCol>
              </a:tblGrid>
              <a:tr h="353728">
                <a:tc>
                  <a:txBody>
                    <a:bodyPr/>
                    <a:lstStyle/>
                    <a:p>
                      <a:pPr algn="ctr"/>
                      <a:r>
                        <a:rPr lang="en-US" sz="1600" b="1">
                          <a:latin typeface="Aptos" panose="020B0004020202020204" pitchFamily="34" charset="0"/>
                        </a:rPr>
                        <a:t>Category</a:t>
                      </a:r>
                    </a:p>
                  </a:txBody>
                  <a:tcPr marL="74731" marR="74731" marT="37366" marB="37366"/>
                </a:tc>
                <a:tc>
                  <a:txBody>
                    <a:bodyPr/>
                    <a:lstStyle/>
                    <a:p>
                      <a:pPr algn="ctr"/>
                      <a:r>
                        <a:rPr lang="en-US" sz="1600">
                          <a:latin typeface="Aptos" panose="020B0004020202020204" pitchFamily="34" charset="0"/>
                        </a:rPr>
                        <a:t>Brown</a:t>
                      </a:r>
                    </a:p>
                  </a:txBody>
                  <a:tcPr marL="74731" marR="74731" marT="37366" marB="37366"/>
                </a:tc>
                <a:tc>
                  <a:txBody>
                    <a:bodyPr/>
                    <a:lstStyle/>
                    <a:p>
                      <a:pPr algn="ctr"/>
                      <a:r>
                        <a:rPr lang="en-US" sz="1600">
                          <a:latin typeface="Aptos" panose="020B0004020202020204" pitchFamily="34" charset="0"/>
                        </a:rPr>
                        <a:t>Roque</a:t>
                      </a:r>
                    </a:p>
                  </a:txBody>
                  <a:tcPr marL="74731" marR="74731" marT="37366" marB="37366"/>
                </a:tc>
                <a:tc>
                  <a:txBody>
                    <a:bodyPr/>
                    <a:lstStyle/>
                    <a:p>
                      <a:pPr algn="ctr"/>
                      <a:r>
                        <a:rPr lang="en-US" sz="1600">
                          <a:latin typeface="Aptos" panose="020B0004020202020204" pitchFamily="34" charset="0"/>
                        </a:rPr>
                        <a:t>Friels</a:t>
                      </a:r>
                    </a:p>
                  </a:txBody>
                  <a:tcPr marL="74731" marR="74731" marT="37366" marB="37366"/>
                </a:tc>
                <a:extLst>
                  <a:ext uri="{0D108BD9-81ED-4DB2-BD59-A6C34878D82A}">
                    <a16:rowId xmlns:a16="http://schemas.microsoft.com/office/drawing/2014/main" val="2242094816"/>
                  </a:ext>
                </a:extLst>
              </a:tr>
              <a:tr h="278996">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Future Medical</a:t>
                      </a:r>
                    </a:p>
                  </a:txBody>
                  <a:tcPr marL="56048" marR="56048" marT="0" marB="0"/>
                </a:tc>
                <a:tc>
                  <a:txBody>
                    <a:bodyPr/>
                    <a:lstStyle/>
                    <a:p>
                      <a:pPr marL="0" marR="0" algn="ctr">
                        <a:spcAft>
                          <a:spcPts val="1200"/>
                        </a:spcAft>
                        <a:buNone/>
                      </a:pPr>
                      <a:r>
                        <a:rPr lang="en-US" sz="1600">
                          <a:solidFill>
                            <a:srgbClr val="00000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$416K</a:t>
                      </a:r>
                      <a:endParaRPr lang="en-US" sz="160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txBody>
                  <a:tcPr marL="56048" marR="56048" marT="0" marB="0"/>
                </a:tc>
                <a:tc>
                  <a:txBody>
                    <a:bodyPr/>
                    <a:lstStyle/>
                    <a:p>
                      <a:pPr marL="0" marR="0" algn="ctr">
                        <a:spcAft>
                          <a:spcPts val="1200"/>
                        </a:spcAft>
                        <a:buNone/>
                      </a:pPr>
                      <a:r>
                        <a:rPr lang="en-US" sz="1600">
                          <a:solidFill>
                            <a:srgbClr val="00000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$374K</a:t>
                      </a:r>
                      <a:endParaRPr lang="en-US" sz="160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 </a:t>
                      </a:r>
                    </a:p>
                  </a:txBody>
                  <a:tcPr marL="56048" marR="56048" marT="0" marB="0"/>
                </a:tc>
                <a:extLst>
                  <a:ext uri="{0D108BD9-81ED-4DB2-BD59-A6C34878D82A}">
                    <a16:rowId xmlns:a16="http://schemas.microsoft.com/office/drawing/2014/main" val="3250945703"/>
                  </a:ext>
                </a:extLst>
              </a:tr>
              <a:tr h="278996">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Earnings (Past)</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$104K</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$45K </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 </a:t>
                      </a:r>
                    </a:p>
                  </a:txBody>
                  <a:tcPr marL="56048" marR="56048" marT="0" marB="0"/>
                </a:tc>
                <a:extLst>
                  <a:ext uri="{0D108BD9-81ED-4DB2-BD59-A6C34878D82A}">
                    <a16:rowId xmlns:a16="http://schemas.microsoft.com/office/drawing/2014/main" val="1072462485"/>
                  </a:ext>
                </a:extLst>
              </a:tr>
              <a:tr h="278996">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Earnings (Future)</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$90K</a:t>
                      </a:r>
                    </a:p>
                  </a:txBody>
                  <a:tcPr marL="56048" marR="56048" marT="0" marB="0"/>
                </a:tc>
                <a:tc>
                  <a:txBody>
                    <a:bodyPr/>
                    <a:lstStyle/>
                    <a:p>
                      <a:pPr marL="0" marR="0" algn="ctr">
                        <a:spcAft>
                          <a:spcPts val="1200"/>
                        </a:spcAft>
                        <a:buNone/>
                      </a:pPr>
                      <a:r>
                        <a:rPr lang="en-US" sz="1600">
                          <a:solidFill>
                            <a:srgbClr val="00000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$874K </a:t>
                      </a:r>
                      <a:endParaRPr lang="en-US" sz="160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 </a:t>
                      </a:r>
                    </a:p>
                  </a:txBody>
                  <a:tcPr marL="56048" marR="56048" marT="0" marB="0"/>
                </a:tc>
                <a:extLst>
                  <a:ext uri="{0D108BD9-81ED-4DB2-BD59-A6C34878D82A}">
                    <a16:rowId xmlns:a16="http://schemas.microsoft.com/office/drawing/2014/main" val="2013729667"/>
                  </a:ext>
                </a:extLst>
              </a:tr>
              <a:tr h="278996">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Past Pain</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$2M</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$1.5M</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$150K</a:t>
                      </a:r>
                    </a:p>
                  </a:txBody>
                  <a:tcPr marL="56048" marR="56048" marT="0" marB="0"/>
                </a:tc>
                <a:extLst>
                  <a:ext uri="{0D108BD9-81ED-4DB2-BD59-A6C34878D82A}">
                    <a16:rowId xmlns:a16="http://schemas.microsoft.com/office/drawing/2014/main" val="917788116"/>
                  </a:ext>
                </a:extLst>
              </a:tr>
              <a:tr h="278996">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Future Pain</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$2M</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$3M</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 </a:t>
                      </a:r>
                    </a:p>
                  </a:txBody>
                  <a:tcPr marL="56048" marR="56048" marT="0" marB="0"/>
                </a:tc>
                <a:extLst>
                  <a:ext uri="{0D108BD9-81ED-4DB2-BD59-A6C34878D82A}">
                    <a16:rowId xmlns:a16="http://schemas.microsoft.com/office/drawing/2014/main" val="2135705388"/>
                  </a:ext>
                </a:extLst>
              </a:tr>
              <a:tr h="278996">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Past Anguish</a:t>
                      </a:r>
                    </a:p>
                  </a:txBody>
                  <a:tcPr marL="56048" marR="56048" marT="0" marB="0"/>
                </a:tc>
                <a:tc>
                  <a:txBody>
                    <a:bodyPr/>
                    <a:lstStyle/>
                    <a:p>
                      <a:pPr marL="0" marR="0" algn="ctr">
                        <a:spcAft>
                          <a:spcPts val="1200"/>
                        </a:spcAft>
                        <a:buNone/>
                      </a:pPr>
                      <a:r>
                        <a:rPr lang="en-US" sz="1600">
                          <a:solidFill>
                            <a:srgbClr val="00000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$2M</a:t>
                      </a:r>
                      <a:endParaRPr lang="en-US" sz="160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txBody>
                  <a:tcPr marL="56048" marR="56048" marT="0" marB="0"/>
                </a:tc>
                <a:tc>
                  <a:txBody>
                    <a:bodyPr/>
                    <a:lstStyle/>
                    <a:p>
                      <a:pPr marL="0" marR="0" algn="ctr">
                        <a:spcAft>
                          <a:spcPts val="1200"/>
                        </a:spcAft>
                        <a:buNone/>
                      </a:pPr>
                      <a:r>
                        <a:rPr lang="en-US" sz="1600">
                          <a:solidFill>
                            <a:srgbClr val="00000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$1.5M</a:t>
                      </a:r>
                      <a:endParaRPr lang="en-US" sz="160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$200K</a:t>
                      </a:r>
                    </a:p>
                  </a:txBody>
                  <a:tcPr marL="56048" marR="56048" marT="0" marB="0"/>
                </a:tc>
                <a:extLst>
                  <a:ext uri="{0D108BD9-81ED-4DB2-BD59-A6C34878D82A}">
                    <a16:rowId xmlns:a16="http://schemas.microsoft.com/office/drawing/2014/main" val="3565837161"/>
                  </a:ext>
                </a:extLst>
              </a:tr>
              <a:tr h="278996">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Future Anguish</a:t>
                      </a:r>
                    </a:p>
                  </a:txBody>
                  <a:tcPr marL="56048" marR="56048" marT="0" marB="0"/>
                </a:tc>
                <a:tc>
                  <a:txBody>
                    <a:bodyPr/>
                    <a:lstStyle/>
                    <a:p>
                      <a:pPr marL="0" marR="0" algn="ctr">
                        <a:spcAft>
                          <a:spcPts val="1200"/>
                        </a:spcAft>
                        <a:buNone/>
                      </a:pPr>
                      <a:r>
                        <a:rPr lang="en-US" sz="1600" strike="sngStrike">
                          <a:solidFill>
                            <a:srgbClr val="FF000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$2M</a:t>
                      </a:r>
                    </a:p>
                  </a:txBody>
                  <a:tcPr marL="56048" marR="56048" marT="0" marB="0"/>
                </a:tc>
                <a:tc>
                  <a:txBody>
                    <a:bodyPr/>
                    <a:lstStyle/>
                    <a:p>
                      <a:pPr marL="0" marR="0" algn="ctr">
                        <a:spcAft>
                          <a:spcPts val="1200"/>
                        </a:spcAft>
                        <a:buNone/>
                      </a:pPr>
                      <a:r>
                        <a:rPr lang="en-US" sz="1600" strike="dblStrike" baseline="0">
                          <a:solidFill>
                            <a:srgbClr val="FF000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$1.5M</a:t>
                      </a:r>
                    </a:p>
                  </a:txBody>
                  <a:tcPr marL="56048" marR="56048" marT="0" marB="0"/>
                </a:tc>
                <a:tc>
                  <a:txBody>
                    <a:bodyPr/>
                    <a:lstStyle/>
                    <a:p>
                      <a:pPr marL="0" marR="0" algn="ctr">
                        <a:spcAft>
                          <a:spcPts val="1200"/>
                        </a:spcAft>
                        <a:buNone/>
                      </a:pPr>
                      <a:r>
                        <a:rPr lang="en-US" sz="1600" strike="dblStrike" baseline="0">
                          <a:solidFill>
                            <a:srgbClr val="00B0F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$1.5M</a:t>
                      </a:r>
                    </a:p>
                  </a:txBody>
                  <a:tcPr marL="56048" marR="56048" marT="0" marB="0"/>
                </a:tc>
                <a:extLst>
                  <a:ext uri="{0D108BD9-81ED-4DB2-BD59-A6C34878D82A}">
                    <a16:rowId xmlns:a16="http://schemas.microsoft.com/office/drawing/2014/main" val="3434870757"/>
                  </a:ext>
                </a:extLst>
              </a:tr>
              <a:tr h="278996">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Past Impairment</a:t>
                      </a:r>
                    </a:p>
                  </a:txBody>
                  <a:tcPr marL="56048" marR="56048" marT="0" marB="0"/>
                </a:tc>
                <a:tc>
                  <a:txBody>
                    <a:bodyPr/>
                    <a:lstStyle/>
                    <a:p>
                      <a:pPr marL="0" marR="0" algn="ctr">
                        <a:spcAft>
                          <a:spcPts val="1200"/>
                        </a:spcAft>
                        <a:buNone/>
                      </a:pPr>
                      <a:r>
                        <a:rPr lang="en-US" sz="1600" strike="sngStrike">
                          <a:solidFill>
                            <a:srgbClr val="00B0F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$1.5M</a:t>
                      </a:r>
                    </a:p>
                  </a:txBody>
                  <a:tcPr marL="56048" marR="56048" marT="0" marB="0"/>
                </a:tc>
                <a:tc>
                  <a:txBody>
                    <a:bodyPr/>
                    <a:lstStyle/>
                    <a:p>
                      <a:pPr marL="0" marR="0" algn="ctr">
                        <a:spcAft>
                          <a:spcPts val="1200"/>
                        </a:spcAft>
                        <a:buNone/>
                      </a:pPr>
                      <a:r>
                        <a:rPr lang="en-US" sz="1600" strike="sngStrike">
                          <a:solidFill>
                            <a:srgbClr val="00B0F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$2M</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$150K</a:t>
                      </a:r>
                    </a:p>
                  </a:txBody>
                  <a:tcPr marL="56048" marR="56048" marT="0" marB="0"/>
                </a:tc>
                <a:extLst>
                  <a:ext uri="{0D108BD9-81ED-4DB2-BD59-A6C34878D82A}">
                    <a16:rowId xmlns:a16="http://schemas.microsoft.com/office/drawing/2014/main" val="4276460606"/>
                  </a:ext>
                </a:extLst>
              </a:tr>
              <a:tr h="278996">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Future Impairment</a:t>
                      </a:r>
                    </a:p>
                  </a:txBody>
                  <a:tcPr marL="56048" marR="56048" marT="0" marB="0"/>
                </a:tc>
                <a:tc>
                  <a:txBody>
                    <a:bodyPr/>
                    <a:lstStyle/>
                    <a:p>
                      <a:pPr marL="0" marR="0" algn="ctr">
                        <a:spcAft>
                          <a:spcPts val="1200"/>
                        </a:spcAft>
                        <a:buNone/>
                      </a:pPr>
                      <a:r>
                        <a:rPr lang="en-US" sz="1600" strike="sngStrike">
                          <a:solidFill>
                            <a:srgbClr val="00B0F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$2M</a:t>
                      </a:r>
                    </a:p>
                  </a:txBody>
                  <a:tcPr marL="56048" marR="56048" marT="0" marB="0"/>
                </a:tc>
                <a:tc>
                  <a:txBody>
                    <a:bodyPr/>
                    <a:lstStyle/>
                    <a:p>
                      <a:pPr marL="0" marR="0" algn="ctr">
                        <a:spcAft>
                          <a:spcPts val="1200"/>
                        </a:spcAft>
                        <a:buNone/>
                      </a:pPr>
                      <a:r>
                        <a:rPr lang="en-US" sz="1600" strike="sngStrike">
                          <a:solidFill>
                            <a:srgbClr val="00B0F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$1M</a:t>
                      </a: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 </a:t>
                      </a:r>
                    </a:p>
                  </a:txBody>
                  <a:tcPr marL="56048" marR="56048" marT="0" marB="0"/>
                </a:tc>
                <a:extLst>
                  <a:ext uri="{0D108BD9-81ED-4DB2-BD59-A6C34878D82A}">
                    <a16:rowId xmlns:a16="http://schemas.microsoft.com/office/drawing/2014/main" val="140548903"/>
                  </a:ext>
                </a:extLst>
              </a:tr>
              <a:tr h="278996">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Past Disfigurement</a:t>
                      </a:r>
                    </a:p>
                  </a:txBody>
                  <a:tcPr marL="56048" marR="56048" marT="0" marB="0"/>
                </a:tc>
                <a:tc>
                  <a:txBody>
                    <a:bodyPr/>
                    <a:lstStyle/>
                    <a:p>
                      <a:pPr marL="0" marR="0" algn="ctr">
                        <a:spcAft>
                          <a:spcPts val="1200"/>
                        </a:spcAft>
                        <a:buNone/>
                      </a:pPr>
                      <a:r>
                        <a:rPr lang="en-US" sz="1600">
                          <a:solidFill>
                            <a:srgbClr val="00000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$500K</a:t>
                      </a:r>
                      <a:endParaRPr lang="en-US" sz="160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txBody>
                  <a:tcPr marL="56048" marR="56048" marT="0" marB="0"/>
                </a:tc>
                <a:tc>
                  <a:txBody>
                    <a:bodyPr/>
                    <a:lstStyle/>
                    <a:p>
                      <a:pPr marL="0" marR="0" algn="ctr">
                        <a:spcAft>
                          <a:spcPts val="1200"/>
                        </a:spcAft>
                        <a:buNone/>
                      </a:pPr>
                      <a:r>
                        <a:rPr lang="en-US" sz="1600">
                          <a:solidFill>
                            <a:srgbClr val="00000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$250K</a:t>
                      </a:r>
                      <a:endParaRPr lang="en-US" sz="160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txBody>
                  <a:tcPr marL="56048" marR="56048" marT="0" marB="0"/>
                </a:tc>
                <a:tc>
                  <a:txBody>
                    <a:bodyPr/>
                    <a:lstStyle/>
                    <a:p>
                      <a:pPr marL="0" marR="0" algn="ctr">
                        <a:spcAft>
                          <a:spcPts val="1200"/>
                        </a:spcAft>
                        <a:buNone/>
                      </a:pPr>
                      <a:r>
                        <a:rPr lang="en-US" sz="1600">
                          <a:effectLst/>
                          <a:latin typeface="Aptos" panose="020B0004020202020204" pitchFamily="34" charset="0"/>
                          <a:ea typeface="Calibri" panose="020F0502020204030204" pitchFamily="34" charset="0"/>
                          <a:cs typeface="Times New Roman" panose="02020603050405020304" pitchFamily="18" charset="0"/>
                        </a:rPr>
                        <a:t> </a:t>
                      </a:r>
                    </a:p>
                  </a:txBody>
                  <a:tcPr marL="56048" marR="56048" marT="0" marB="0"/>
                </a:tc>
                <a:extLst>
                  <a:ext uri="{0D108BD9-81ED-4DB2-BD59-A6C34878D82A}">
                    <a16:rowId xmlns:a16="http://schemas.microsoft.com/office/drawing/2014/main" val="3627189686"/>
                  </a:ext>
                </a:extLst>
              </a:tr>
              <a:tr h="278996">
                <a:tc>
                  <a:txBody>
                    <a:bodyPr/>
                    <a:lstStyle/>
                    <a:p>
                      <a:pPr marL="0" marR="0" algn="ctr">
                        <a:spcAft>
                          <a:spcPts val="1200"/>
                        </a:spcAft>
                        <a:buNone/>
                      </a:pPr>
                      <a:r>
                        <a:rPr lang="en-US" sz="1600" dirty="0">
                          <a:effectLst/>
                          <a:latin typeface="Aptos" panose="020B0004020202020204" pitchFamily="34" charset="0"/>
                          <a:ea typeface="Calibri" panose="020F0502020204030204" pitchFamily="34" charset="0"/>
                          <a:cs typeface="Times New Roman" panose="02020603050405020304" pitchFamily="18" charset="0"/>
                        </a:rPr>
                        <a:t>Future Disfigurement</a:t>
                      </a:r>
                    </a:p>
                  </a:txBody>
                  <a:tcPr marL="56048" marR="56048" marT="0" marB="0"/>
                </a:tc>
                <a:tc>
                  <a:txBody>
                    <a:bodyPr/>
                    <a:lstStyle/>
                    <a:p>
                      <a:pPr marL="0" marR="0" algn="ctr">
                        <a:spcAft>
                          <a:spcPts val="1200"/>
                        </a:spcAft>
                        <a:buNone/>
                      </a:pPr>
                      <a:r>
                        <a:rPr lang="en-US" sz="1600">
                          <a:solidFill>
                            <a:srgbClr val="00000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$500K</a:t>
                      </a:r>
                      <a:endParaRPr lang="en-US" sz="160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txBody>
                  <a:tcPr marL="56048" marR="56048" marT="0" marB="0"/>
                </a:tc>
                <a:tc>
                  <a:txBody>
                    <a:bodyPr/>
                    <a:lstStyle/>
                    <a:p>
                      <a:pPr marL="0" marR="0" algn="ctr">
                        <a:spcAft>
                          <a:spcPts val="1200"/>
                        </a:spcAft>
                        <a:buNone/>
                      </a:pPr>
                      <a:r>
                        <a:rPr lang="en-US" sz="1600">
                          <a:solidFill>
                            <a:srgbClr val="000000"/>
                          </a:solidFill>
                          <a:effectLst/>
                          <a:highlight>
                            <a:srgbClr val="FFFF00"/>
                          </a:highlight>
                          <a:latin typeface="Aptos" panose="020B0004020202020204" pitchFamily="34" charset="0"/>
                          <a:ea typeface="Calibri" panose="020F0502020204030204" pitchFamily="34" charset="0"/>
                          <a:cs typeface="Times New Roman" panose="02020603050405020304" pitchFamily="18" charset="0"/>
                        </a:rPr>
                        <a:t>$250K</a:t>
                      </a:r>
                      <a:endParaRPr lang="en-US" sz="1600">
                        <a:effectLst/>
                        <a:highlight>
                          <a:srgbClr val="FFFF00"/>
                        </a:highlight>
                        <a:latin typeface="Aptos" panose="020B0004020202020204" pitchFamily="34" charset="0"/>
                        <a:ea typeface="Calibri" panose="020F0502020204030204" pitchFamily="34" charset="0"/>
                        <a:cs typeface="Times New Roman" panose="02020603050405020304" pitchFamily="18" charset="0"/>
                      </a:endParaRPr>
                    </a:p>
                  </a:txBody>
                  <a:tcPr marL="56048" marR="56048" marT="0" marB="0"/>
                </a:tc>
                <a:tc>
                  <a:txBody>
                    <a:bodyPr/>
                    <a:lstStyle/>
                    <a:p>
                      <a:pPr marL="0" marR="0" algn="ctr">
                        <a:spcAft>
                          <a:spcPts val="1200"/>
                        </a:spcAft>
                        <a:buNone/>
                      </a:pPr>
                      <a:r>
                        <a:rPr lang="en-US" sz="1600" dirty="0">
                          <a:effectLst/>
                          <a:latin typeface="Aptos" panose="020B0004020202020204" pitchFamily="34" charset="0"/>
                          <a:ea typeface="Calibri" panose="020F0502020204030204" pitchFamily="34" charset="0"/>
                          <a:cs typeface="Times New Roman" panose="02020603050405020304" pitchFamily="18" charset="0"/>
                        </a:rPr>
                        <a:t> </a:t>
                      </a:r>
                    </a:p>
                  </a:txBody>
                  <a:tcPr marL="56048" marR="56048" marT="0" marB="0"/>
                </a:tc>
                <a:extLst>
                  <a:ext uri="{0D108BD9-81ED-4DB2-BD59-A6C34878D82A}">
                    <a16:rowId xmlns:a16="http://schemas.microsoft.com/office/drawing/2014/main" val="1087540779"/>
                  </a:ext>
                </a:extLst>
              </a:tr>
            </a:tbl>
          </a:graphicData>
        </a:graphic>
      </p:graphicFrame>
      <p:sp>
        <p:nvSpPr>
          <p:cNvPr id="7" name="TextBox 6">
            <a:extLst>
              <a:ext uri="{FF2B5EF4-FFF2-40B4-BE49-F238E27FC236}">
                <a16:creationId xmlns:a16="http://schemas.microsoft.com/office/drawing/2014/main" id="{61E43411-2C60-5949-8924-1FE8A8EAAFA7}"/>
              </a:ext>
            </a:extLst>
          </p:cNvPr>
          <p:cNvSpPr txBox="1"/>
          <p:nvPr/>
        </p:nvSpPr>
        <p:spPr>
          <a:xfrm>
            <a:off x="1068388" y="5589270"/>
            <a:ext cx="9195752" cy="646331"/>
          </a:xfrm>
          <a:prstGeom prst="rect">
            <a:avLst/>
          </a:prstGeom>
          <a:noFill/>
        </p:spPr>
        <p:txBody>
          <a:bodyPr wrap="square" rtlCol="0">
            <a:spAutoFit/>
          </a:bodyPr>
          <a:lstStyle/>
          <a:p>
            <a:r>
              <a:rPr lang="en-US" dirty="0"/>
              <a:t>Key: Yellow highlighting – challenged on appeal. Red – stricken on factual insufficiency grounds. Blue – stricken on legal insufficiency grounds. </a:t>
            </a:r>
          </a:p>
        </p:txBody>
      </p:sp>
    </p:spTree>
    <p:extLst>
      <p:ext uri="{BB962C8B-B14F-4D97-AF65-F5344CB8AC3E}">
        <p14:creationId xmlns:p14="http://schemas.microsoft.com/office/powerpoint/2010/main" val="991276490"/>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02283-C461-D273-0220-966D3E195437}"/>
              </a:ext>
            </a:extLst>
          </p:cNvPr>
          <p:cNvSpPr>
            <a:spLocks noGrp="1"/>
          </p:cNvSpPr>
          <p:nvPr>
            <p:ph type="title"/>
          </p:nvPr>
        </p:nvSpPr>
        <p:spPr/>
        <p:txBody>
          <a:bodyPr/>
          <a:lstStyle/>
          <a:p>
            <a:r>
              <a:rPr lang="en-US" i="1" dirty="0"/>
              <a:t>ExxonMobil v. Brown </a:t>
            </a:r>
            <a:r>
              <a:rPr lang="en-US" dirty="0"/>
              <a:t>(14</a:t>
            </a:r>
            <a:r>
              <a:rPr lang="en-US" baseline="30000" dirty="0"/>
              <a:t>th</a:t>
            </a:r>
            <a:r>
              <a:rPr lang="en-US" dirty="0"/>
              <a:t> COA 2026)</a:t>
            </a:r>
          </a:p>
        </p:txBody>
      </p:sp>
      <p:sp>
        <p:nvSpPr>
          <p:cNvPr id="3" name="Content Placeholder 2">
            <a:extLst>
              <a:ext uri="{FF2B5EF4-FFF2-40B4-BE49-F238E27FC236}">
                <a16:creationId xmlns:a16="http://schemas.microsoft.com/office/drawing/2014/main" id="{CEF76D5B-6702-361F-8592-74945B32B279}"/>
              </a:ext>
            </a:extLst>
          </p:cNvPr>
          <p:cNvSpPr>
            <a:spLocks noGrp="1"/>
          </p:cNvSpPr>
          <p:nvPr>
            <p:ph idx="1"/>
          </p:nvPr>
        </p:nvSpPr>
        <p:spPr/>
        <p:txBody>
          <a:bodyPr>
            <a:normAutofit/>
          </a:bodyPr>
          <a:lstStyle/>
          <a:p>
            <a:r>
              <a:rPr lang="en-US" sz="2000" dirty="0"/>
              <a:t>Entire award reversed, even awards unchallenged on appeal. Scope of new trial = liability plus damages, minus categories in which awards were supported by legally insufficient evidence.</a:t>
            </a:r>
          </a:p>
          <a:p>
            <a:r>
              <a:rPr lang="en-US" sz="2000" dirty="0"/>
              <a:t>No remittitur because no guidance offered on how to calculate. </a:t>
            </a:r>
          </a:p>
          <a:p>
            <a:r>
              <a:rPr lang="en-US" sz="2000" dirty="0"/>
              <a:t>Ringing endorsement of the case comparison approach. “[W]e may look to other cases as “reasonable guideposts” in our assessment of damages.” Op. at 20. </a:t>
            </a:r>
          </a:p>
        </p:txBody>
      </p:sp>
    </p:spTree>
    <p:extLst>
      <p:ext uri="{BB962C8B-B14F-4D97-AF65-F5344CB8AC3E}">
        <p14:creationId xmlns:p14="http://schemas.microsoft.com/office/powerpoint/2010/main" val="1501241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E08C70-8220-B5E0-E4D0-4028A7EB7BB2}"/>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8"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9"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a:extLst>
              <a:ext uri="{FF2B5EF4-FFF2-40B4-BE49-F238E27FC236}">
                <a16:creationId xmlns:a16="http://schemas.microsoft.com/office/drawing/2014/main" id="{542FEE6B-7E71-AD50-538E-29FF6EA425BF}"/>
              </a:ext>
            </a:extLst>
          </p:cNvPr>
          <p:cNvSpPr>
            <a:spLocks noGrp="1"/>
          </p:cNvSpPr>
          <p:nvPr>
            <p:ph type="title"/>
          </p:nvPr>
        </p:nvSpPr>
        <p:spPr>
          <a:xfrm>
            <a:off x="1154955" y="973667"/>
            <a:ext cx="2942210" cy="4833745"/>
          </a:xfrm>
        </p:spPr>
        <p:txBody>
          <a:bodyPr>
            <a:normAutofit/>
          </a:bodyPr>
          <a:lstStyle/>
          <a:p>
            <a:r>
              <a:rPr lang="en-US">
                <a:solidFill>
                  <a:srgbClr val="EBEBEB"/>
                </a:solidFill>
              </a:rPr>
              <a:t>Key Takeaways</a:t>
            </a:r>
            <a:endParaRPr lang="en-US" b="1">
              <a:solidFill>
                <a:srgbClr val="EBEBEB"/>
              </a:solidFill>
            </a:endParaRPr>
          </a:p>
        </p:txBody>
      </p:sp>
      <p:sp>
        <p:nvSpPr>
          <p:cNvPr id="21" name="Rectangle 20" hidden="1">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8" name="Rectangle 2">
            <a:extLst>
              <a:ext uri="{FF2B5EF4-FFF2-40B4-BE49-F238E27FC236}">
                <a16:creationId xmlns:a16="http://schemas.microsoft.com/office/drawing/2014/main" id="{DDC24D67-4608-7A66-B091-8BB58C4C51C6}"/>
              </a:ext>
            </a:extLst>
          </p:cNvPr>
          <p:cNvGraphicFramePr>
            <a:graphicFrameLocks noGrp="1"/>
          </p:cNvGraphicFramePr>
          <p:nvPr>
            <p:ph idx="1"/>
            <p:extLst>
              <p:ext uri="{D42A27DB-BD31-4B8C-83A1-F6EECF244321}">
                <p14:modId xmlns:p14="http://schemas.microsoft.com/office/powerpoint/2010/main" val="643367399"/>
              </p:ext>
            </p:extLst>
          </p:nvPr>
        </p:nvGraphicFramePr>
        <p:xfrm>
          <a:off x="5142960" y="1063416"/>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16731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7AD480-7CDA-72E0-C432-5017F6E9B570}"/>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en-US"/>
          </a:p>
        </p:txBody>
      </p:sp>
      <p:sp>
        <p:nvSpPr>
          <p:cNvPr id="18" name="Freeform: Shape 17">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en-US"/>
          </a:p>
        </p:txBody>
      </p:sp>
      <p:sp>
        <p:nvSpPr>
          <p:cNvPr id="20"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en-US"/>
          </a:p>
        </p:txBody>
      </p:sp>
      <p:sp>
        <p:nvSpPr>
          <p:cNvPr id="2" name="Title 1">
            <a:extLst>
              <a:ext uri="{FF2B5EF4-FFF2-40B4-BE49-F238E27FC236}">
                <a16:creationId xmlns:a16="http://schemas.microsoft.com/office/drawing/2014/main" id="{D5613854-0E1E-6DBC-99D3-52DC48F2678B}"/>
              </a:ext>
            </a:extLst>
          </p:cNvPr>
          <p:cNvSpPr>
            <a:spLocks noGrp="1"/>
          </p:cNvSpPr>
          <p:nvPr>
            <p:ph type="title"/>
          </p:nvPr>
        </p:nvSpPr>
        <p:spPr>
          <a:xfrm>
            <a:off x="639098" y="629265"/>
            <a:ext cx="5132438" cy="5826570"/>
          </a:xfrm>
        </p:spPr>
        <p:txBody>
          <a:bodyPr>
            <a:normAutofit/>
          </a:bodyPr>
          <a:lstStyle/>
          <a:p>
            <a:r>
              <a:rPr lang="en-US" i="1" dirty="0">
                <a:solidFill>
                  <a:srgbClr val="EBEBEB"/>
                </a:solidFill>
              </a:rPr>
              <a:t>We welcome your questions and discussion.</a:t>
            </a:r>
            <a:br>
              <a:rPr lang="en-US" dirty="0">
                <a:solidFill>
                  <a:srgbClr val="EBEBEB"/>
                </a:solidFill>
              </a:rPr>
            </a:br>
            <a:endParaRPr lang="en-US" b="1" dirty="0">
              <a:solidFill>
                <a:srgbClr val="EBEBEB"/>
              </a:solidFill>
            </a:endParaRPr>
          </a:p>
        </p:txBody>
      </p:sp>
      <p:pic>
        <p:nvPicPr>
          <p:cNvPr id="9" name="Graphic 8" descr="Questions">
            <a:extLst>
              <a:ext uri="{FF2B5EF4-FFF2-40B4-BE49-F238E27FC236}">
                <a16:creationId xmlns:a16="http://schemas.microsoft.com/office/drawing/2014/main" id="{EED0D520-80AB-8503-4110-B774DD21B6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4836" y="1023437"/>
            <a:ext cx="4828707" cy="4828707"/>
          </a:xfrm>
          <a:prstGeom prst="rect">
            <a:avLst/>
          </a:prstGeom>
        </p:spPr>
      </p:pic>
      <p:sp>
        <p:nvSpPr>
          <p:cNvPr id="22" name="Rectangle 21" hidden="1">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ED37E8B7-819E-65DC-64EE-E189A161A5FC}"/>
              </a:ext>
            </a:extLst>
          </p:cNvPr>
          <p:cNvSpPr>
            <a:spLocks noGrp="1"/>
          </p:cNvSpPr>
          <p:nvPr>
            <p:ph idx="1"/>
          </p:nvPr>
        </p:nvSpPr>
        <p:spPr>
          <a:xfrm>
            <a:off x="639098" y="2418735"/>
            <a:ext cx="5132439" cy="3811742"/>
          </a:xfrm>
        </p:spPr>
        <p:txBody>
          <a:bodyPr anchor="ctr">
            <a:normAutofit/>
          </a:bodyPr>
          <a:lstStyle/>
          <a:p>
            <a:pPr marL="742950" lvl="1" indent="-285750">
              <a:buFont typeface="Arial" panose="020B0604020202020204" pitchFamily="34" charset="0"/>
              <a:buChar char="•"/>
            </a:pPr>
            <a:endParaRPr lang="en-US">
              <a:solidFill>
                <a:srgbClr val="FFFFFF"/>
              </a:solidFill>
            </a:endParaRPr>
          </a:p>
          <a:p>
            <a:pPr lvl="1"/>
            <a:endParaRPr lang="en-US">
              <a:solidFill>
                <a:srgbClr val="FFFFFF"/>
              </a:solidFill>
            </a:endParaRPr>
          </a:p>
        </p:txBody>
      </p:sp>
    </p:spTree>
    <p:extLst>
      <p:ext uri="{BB962C8B-B14F-4D97-AF65-F5344CB8AC3E}">
        <p14:creationId xmlns:p14="http://schemas.microsoft.com/office/powerpoint/2010/main" val="17735601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AA94C-8C51-90DF-3F53-1524BD5910A2}"/>
            </a:ext>
          </a:extLst>
        </p:cNvPr>
        <p:cNvGrpSpPr/>
        <p:nvPr/>
      </p:nvGrpSpPr>
      <p:grpSpPr>
        <a:xfrm>
          <a:off x="0" y="0"/>
          <a:ext cx="0" cy="0"/>
          <a:chOff x="0" y="0"/>
          <a:chExt cx="0" cy="0"/>
        </a:xfrm>
      </p:grpSpPr>
      <p:sp>
        <p:nvSpPr>
          <p:cNvPr id="55" name="Title 1">
            <a:extLst>
              <a:ext uri="{FF2B5EF4-FFF2-40B4-BE49-F238E27FC236}">
                <a16:creationId xmlns:a16="http://schemas.microsoft.com/office/drawing/2014/main" id="{FB70A3CD-2307-FE3C-E679-D4E50092E8AA}"/>
              </a:ext>
            </a:extLst>
          </p:cNvPr>
          <p:cNvSpPr txBox="1">
            <a:spLocks/>
          </p:cNvSpPr>
          <p:nvPr/>
        </p:nvSpPr>
        <p:spPr bwMode="auto">
          <a:xfrm>
            <a:off x="1121343" y="1444753"/>
            <a:ext cx="4379439" cy="3968496"/>
          </a:xfrm>
          <a:prstGeom prst="rect">
            <a:avLst/>
          </a:prstGeom>
          <a:solidFill>
            <a:schemeClr val="accent2"/>
          </a:solidFill>
          <a:ln w="190500" cap="sq" cmpd="thinThick">
            <a:solidFill>
              <a:schemeClr val="accent2"/>
            </a:solidFill>
            <a:miter lim="800000"/>
          </a:ln>
        </p:spPr>
        <p:txBody>
          <a:bodyPr vert="horz" wrap="square" lIns="182880" tIns="182880" rIns="182880" bIns="182880" numCol="1" rtlCol="0" anchor="ctr" anchorCtr="0" compatLnSpc="1">
            <a:prstTxWarp prst="textNoShape">
              <a:avLst/>
            </a:prstTxWarp>
            <a:normAutofit/>
          </a:bodyPr>
          <a:lstStyle>
            <a:lvl1pPr algn="l" defTabSz="912813" rtl="0" fontAlgn="base">
              <a:spcBef>
                <a:spcPct val="0"/>
              </a:spcBef>
              <a:spcAft>
                <a:spcPct val="0"/>
              </a:spcAft>
              <a:defRPr sz="3800" b="1" kern="1200">
                <a:solidFill>
                  <a:schemeClr val="bg1"/>
                </a:solidFill>
                <a:latin typeface="Arial" pitchFamily="34" charset="0"/>
                <a:ea typeface="+mj-ea"/>
                <a:cs typeface="Arial" pitchFamily="34" charset="0"/>
              </a:defRPr>
            </a:lvl1pPr>
            <a:lvl2pPr algn="l" defTabSz="912813" rtl="0" fontAlgn="base">
              <a:spcBef>
                <a:spcPct val="0"/>
              </a:spcBef>
              <a:spcAft>
                <a:spcPct val="0"/>
              </a:spcAft>
              <a:defRPr sz="3800" b="1">
                <a:solidFill>
                  <a:schemeClr val="bg1"/>
                </a:solidFill>
                <a:latin typeface="Arial" pitchFamily="34" charset="0"/>
                <a:cs typeface="Arial" pitchFamily="34" charset="0"/>
              </a:defRPr>
            </a:lvl2pPr>
            <a:lvl3pPr algn="l" defTabSz="912813" rtl="0" fontAlgn="base">
              <a:spcBef>
                <a:spcPct val="0"/>
              </a:spcBef>
              <a:spcAft>
                <a:spcPct val="0"/>
              </a:spcAft>
              <a:defRPr sz="3800" b="1">
                <a:solidFill>
                  <a:schemeClr val="bg1"/>
                </a:solidFill>
                <a:latin typeface="Arial" pitchFamily="34" charset="0"/>
                <a:cs typeface="Arial" pitchFamily="34" charset="0"/>
              </a:defRPr>
            </a:lvl3pPr>
            <a:lvl4pPr algn="l" defTabSz="912813" rtl="0" fontAlgn="base">
              <a:spcBef>
                <a:spcPct val="0"/>
              </a:spcBef>
              <a:spcAft>
                <a:spcPct val="0"/>
              </a:spcAft>
              <a:defRPr sz="3800" b="1">
                <a:solidFill>
                  <a:schemeClr val="bg1"/>
                </a:solidFill>
                <a:latin typeface="Arial" pitchFamily="34" charset="0"/>
                <a:cs typeface="Arial" pitchFamily="34" charset="0"/>
              </a:defRPr>
            </a:lvl4pPr>
            <a:lvl5pPr algn="l" defTabSz="912813" rtl="0" fontAlgn="base">
              <a:spcBef>
                <a:spcPct val="0"/>
              </a:spcBef>
              <a:spcAft>
                <a:spcPct val="0"/>
              </a:spcAft>
              <a:defRPr sz="3800" b="1">
                <a:solidFill>
                  <a:schemeClr val="bg1"/>
                </a:solidFill>
                <a:latin typeface="Arial" pitchFamily="34" charset="0"/>
                <a:cs typeface="Arial" pitchFamily="34" charset="0"/>
              </a:defRPr>
            </a:lvl5pPr>
            <a:lvl6pPr marL="457200" algn="l" defTabSz="912813" rtl="0" fontAlgn="base">
              <a:spcBef>
                <a:spcPct val="0"/>
              </a:spcBef>
              <a:spcAft>
                <a:spcPct val="0"/>
              </a:spcAft>
              <a:defRPr sz="3800" b="1">
                <a:solidFill>
                  <a:schemeClr val="bg1"/>
                </a:solidFill>
                <a:latin typeface="Arial" pitchFamily="34" charset="0"/>
                <a:cs typeface="Arial" pitchFamily="34" charset="0"/>
              </a:defRPr>
            </a:lvl6pPr>
            <a:lvl7pPr marL="914400" algn="l" defTabSz="912813" rtl="0" fontAlgn="base">
              <a:spcBef>
                <a:spcPct val="0"/>
              </a:spcBef>
              <a:spcAft>
                <a:spcPct val="0"/>
              </a:spcAft>
              <a:defRPr sz="3800" b="1">
                <a:solidFill>
                  <a:schemeClr val="bg1"/>
                </a:solidFill>
                <a:latin typeface="Arial" pitchFamily="34" charset="0"/>
                <a:cs typeface="Arial" pitchFamily="34" charset="0"/>
              </a:defRPr>
            </a:lvl7pPr>
            <a:lvl8pPr marL="1371600" algn="l" defTabSz="912813" rtl="0" fontAlgn="base">
              <a:spcBef>
                <a:spcPct val="0"/>
              </a:spcBef>
              <a:spcAft>
                <a:spcPct val="0"/>
              </a:spcAft>
              <a:defRPr sz="3800" b="1">
                <a:solidFill>
                  <a:schemeClr val="bg1"/>
                </a:solidFill>
                <a:latin typeface="Arial" pitchFamily="34" charset="0"/>
                <a:cs typeface="Arial" pitchFamily="34" charset="0"/>
              </a:defRPr>
            </a:lvl8pPr>
            <a:lvl9pPr marL="1828800" algn="l" defTabSz="912813" rtl="0" fontAlgn="base">
              <a:spcBef>
                <a:spcPct val="0"/>
              </a:spcBef>
              <a:spcAft>
                <a:spcPct val="0"/>
              </a:spcAft>
              <a:defRPr sz="3800" b="1">
                <a:solidFill>
                  <a:schemeClr val="bg1"/>
                </a:solidFill>
                <a:latin typeface="Arial" pitchFamily="34" charset="0"/>
                <a:cs typeface="Arial" pitchFamily="34" charset="0"/>
              </a:defRPr>
            </a:lvl9pPr>
          </a:lstStyle>
          <a:p>
            <a:pPr algn="ctr" defTabSz="914400">
              <a:lnSpc>
                <a:spcPct val="90000"/>
              </a:lnSpc>
              <a:spcAft>
                <a:spcPts val="600"/>
              </a:spcAft>
              <a:defRPr/>
            </a:pPr>
            <a:r>
              <a:rPr lang="en-US" sz="3200" b="0" kern="1200" dirty="0">
                <a:solidFill>
                  <a:srgbClr val="FFFFFF"/>
                </a:solidFill>
                <a:effectLst>
                  <a:outerShdw blurRad="38100" dist="38100" dir="2700000" algn="tl">
                    <a:srgbClr val="000000">
                      <a:alpha val="43137"/>
                    </a:srgbClr>
                  </a:outerShdw>
                </a:effectLst>
                <a:latin typeface="+mj-lt"/>
                <a:ea typeface="+mj-ea"/>
                <a:cs typeface="+mj-cs"/>
              </a:rPr>
              <a:t>Principles from </a:t>
            </a:r>
            <a:r>
              <a:rPr lang="en-US" sz="3200" b="0" i="1" kern="1200" dirty="0">
                <a:solidFill>
                  <a:srgbClr val="FFFFFF"/>
                </a:solidFill>
                <a:effectLst>
                  <a:outerShdw blurRad="38100" dist="38100" dir="2700000" algn="tl">
                    <a:srgbClr val="000000">
                      <a:alpha val="43137"/>
                    </a:srgbClr>
                  </a:outerShdw>
                </a:effectLst>
                <a:latin typeface="+mj-lt"/>
                <a:ea typeface="+mj-ea"/>
                <a:cs typeface="+mj-cs"/>
              </a:rPr>
              <a:t>Parkway, Saenz, </a:t>
            </a:r>
            <a:r>
              <a:rPr lang="en-US" sz="3200" b="0" kern="1200" dirty="0">
                <a:solidFill>
                  <a:srgbClr val="FFFFFF"/>
                </a:solidFill>
                <a:effectLst>
                  <a:outerShdw blurRad="38100" dist="38100" dir="2700000" algn="tl">
                    <a:srgbClr val="000000">
                      <a:alpha val="43137"/>
                    </a:srgbClr>
                  </a:outerShdw>
                </a:effectLst>
                <a:latin typeface="+mj-lt"/>
                <a:ea typeface="+mj-ea"/>
                <a:cs typeface="+mj-cs"/>
              </a:rPr>
              <a:t>and</a:t>
            </a:r>
            <a:r>
              <a:rPr lang="en-US" sz="3200" b="0" i="1" kern="1200" dirty="0">
                <a:solidFill>
                  <a:srgbClr val="FFFFFF"/>
                </a:solidFill>
                <a:effectLst>
                  <a:outerShdw blurRad="38100" dist="38100" dir="2700000" algn="tl">
                    <a:srgbClr val="000000">
                      <a:alpha val="43137"/>
                    </a:srgbClr>
                  </a:outerShdw>
                </a:effectLst>
                <a:latin typeface="+mj-lt"/>
                <a:ea typeface="+mj-ea"/>
                <a:cs typeface="+mj-cs"/>
              </a:rPr>
              <a:t> Bentley </a:t>
            </a:r>
            <a:r>
              <a:rPr lang="en-US" sz="3200" b="0" kern="1200" dirty="0">
                <a:solidFill>
                  <a:srgbClr val="FFFFFF"/>
                </a:solidFill>
                <a:effectLst>
                  <a:outerShdw blurRad="38100" dist="38100" dir="2700000" algn="tl">
                    <a:srgbClr val="000000">
                      <a:alpha val="43137"/>
                    </a:srgbClr>
                  </a:outerShdw>
                </a:effectLst>
                <a:latin typeface="+mj-lt"/>
                <a:ea typeface="+mj-ea"/>
                <a:cs typeface="+mj-cs"/>
              </a:rPr>
              <a:t>Applied to Non-economic PI damages in </a:t>
            </a:r>
            <a:r>
              <a:rPr lang="en-US" sz="3200" b="0" i="1" kern="1200" dirty="0">
                <a:solidFill>
                  <a:srgbClr val="FFFFFF"/>
                </a:solidFill>
                <a:effectLst>
                  <a:outerShdw blurRad="38100" dist="38100" dir="2700000" algn="tl">
                    <a:srgbClr val="000000">
                      <a:alpha val="43137"/>
                    </a:srgbClr>
                  </a:outerShdw>
                </a:effectLst>
                <a:latin typeface="+mj-lt"/>
                <a:ea typeface="+mj-ea"/>
                <a:cs typeface="+mj-cs"/>
              </a:rPr>
              <a:t>Gregory</a:t>
            </a:r>
            <a:r>
              <a:rPr lang="en-US" sz="3200" b="0" kern="1200" dirty="0">
                <a:solidFill>
                  <a:srgbClr val="FFFFFF"/>
                </a:solidFill>
                <a:effectLst>
                  <a:outerShdw blurRad="38100" dist="38100" dir="2700000" algn="tl">
                    <a:srgbClr val="000000">
                      <a:alpha val="43137"/>
                    </a:srgbClr>
                  </a:outerShdw>
                </a:effectLst>
                <a:latin typeface="+mj-lt"/>
                <a:ea typeface="+mj-ea"/>
                <a:cs typeface="+mj-cs"/>
              </a:rPr>
              <a:t>:</a:t>
            </a:r>
          </a:p>
        </p:txBody>
      </p:sp>
      <p:sp>
        <p:nvSpPr>
          <p:cNvPr id="2" name="TextBox 1">
            <a:extLst>
              <a:ext uri="{FF2B5EF4-FFF2-40B4-BE49-F238E27FC236}">
                <a16:creationId xmlns:a16="http://schemas.microsoft.com/office/drawing/2014/main" id="{675AA72E-6796-BBA1-9DEB-28E4013FAE8F}"/>
              </a:ext>
            </a:extLst>
          </p:cNvPr>
          <p:cNvSpPr txBox="1"/>
          <p:nvPr/>
        </p:nvSpPr>
        <p:spPr>
          <a:xfrm>
            <a:off x="5724524" y="1781174"/>
            <a:ext cx="6162675" cy="4314825"/>
          </a:xfrm>
          <a:prstGeom prst="rect">
            <a:avLst/>
          </a:prstGeom>
        </p:spPr>
        <p:txBody>
          <a:bodyPr vert="horz" lIns="91440" tIns="45720" rIns="91440" bIns="45720" rtlCol="0" anchor="ctr">
            <a:normAutofit/>
          </a:bodyPr>
          <a:lstStyle/>
          <a:p>
            <a:pPr marL="285750" indent="-228600">
              <a:spcBef>
                <a:spcPts val="1000"/>
              </a:spcBef>
              <a:buClr>
                <a:schemeClr val="accent2"/>
              </a:buClr>
              <a:buFont typeface="Arial" panose="020B0604020202020204" pitchFamily="34" charset="0"/>
              <a:buChar char="•"/>
            </a:pPr>
            <a:r>
              <a:rPr lang="en-US" sz="3200" dirty="0">
                <a:solidFill>
                  <a:schemeClr val="tx1">
                    <a:lumMod val="75000"/>
                    <a:lumOff val="25000"/>
                  </a:schemeClr>
                </a:solidFill>
              </a:rPr>
              <a:t>Must be evidence to justify the amount awarded</a:t>
            </a:r>
          </a:p>
          <a:p>
            <a:pPr marL="57150">
              <a:spcBef>
                <a:spcPts val="1000"/>
              </a:spcBef>
              <a:buClr>
                <a:schemeClr val="accent2"/>
              </a:buClr>
            </a:pPr>
            <a:endParaRPr lang="en-US" sz="3200" dirty="0">
              <a:solidFill>
                <a:schemeClr val="tx1">
                  <a:lumMod val="75000"/>
                  <a:lumOff val="25000"/>
                </a:schemeClr>
              </a:solidFill>
            </a:endParaRPr>
          </a:p>
          <a:p>
            <a:pPr marL="285750" indent="-228600">
              <a:spcBef>
                <a:spcPts val="1000"/>
              </a:spcBef>
              <a:buClr>
                <a:schemeClr val="accent2"/>
              </a:buClr>
              <a:buFont typeface="Arial" panose="020B0604020202020204" pitchFamily="34" charset="0"/>
              <a:buChar char="•"/>
            </a:pPr>
            <a:r>
              <a:rPr lang="en-US" sz="3200" dirty="0">
                <a:solidFill>
                  <a:schemeClr val="tx1">
                    <a:lumMod val="75000"/>
                    <a:lumOff val="25000"/>
                  </a:schemeClr>
                </a:solidFill>
              </a:rPr>
              <a:t>Jury’s discretion is limited; it can’t simply pick a number </a:t>
            </a:r>
          </a:p>
        </p:txBody>
      </p:sp>
    </p:spTree>
    <p:extLst>
      <p:ext uri="{BB962C8B-B14F-4D97-AF65-F5344CB8AC3E}">
        <p14:creationId xmlns:p14="http://schemas.microsoft.com/office/powerpoint/2010/main" val="2913405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429EF-982F-D8D2-C204-29BB5163AAF0}"/>
            </a:ext>
          </a:extLst>
        </p:cNvPr>
        <p:cNvGrpSpPr/>
        <p:nvPr/>
      </p:nvGrpSpPr>
      <p:grpSpPr>
        <a:xfrm>
          <a:off x="0" y="0"/>
          <a:ext cx="0" cy="0"/>
          <a:chOff x="0" y="0"/>
          <a:chExt cx="0" cy="0"/>
        </a:xfrm>
      </p:grpSpPr>
      <p:sp>
        <p:nvSpPr>
          <p:cNvPr id="55" name="Title 1">
            <a:extLst>
              <a:ext uri="{FF2B5EF4-FFF2-40B4-BE49-F238E27FC236}">
                <a16:creationId xmlns:a16="http://schemas.microsoft.com/office/drawing/2014/main" id="{6CDEFF24-BD58-B3DC-578B-A1C3DDF6A077}"/>
              </a:ext>
            </a:extLst>
          </p:cNvPr>
          <p:cNvSpPr txBox="1">
            <a:spLocks/>
          </p:cNvSpPr>
          <p:nvPr/>
        </p:nvSpPr>
        <p:spPr bwMode="auto">
          <a:xfrm>
            <a:off x="1121343" y="1444753"/>
            <a:ext cx="4379439" cy="3968496"/>
          </a:xfrm>
          <a:prstGeom prst="rect">
            <a:avLst/>
          </a:prstGeom>
          <a:solidFill>
            <a:schemeClr val="accent2"/>
          </a:solidFill>
          <a:ln w="190500" cap="sq" cmpd="thinThick">
            <a:solidFill>
              <a:schemeClr val="accent2"/>
            </a:solidFill>
            <a:miter lim="800000"/>
          </a:ln>
        </p:spPr>
        <p:txBody>
          <a:bodyPr vert="horz" wrap="square" lIns="182880" tIns="182880" rIns="182880" bIns="182880" numCol="1" rtlCol="0" anchor="ctr" anchorCtr="0" compatLnSpc="1">
            <a:prstTxWarp prst="textNoShape">
              <a:avLst/>
            </a:prstTxWarp>
            <a:normAutofit/>
          </a:bodyPr>
          <a:lstStyle>
            <a:lvl1pPr algn="l" defTabSz="912813" rtl="0" fontAlgn="base">
              <a:spcBef>
                <a:spcPct val="0"/>
              </a:spcBef>
              <a:spcAft>
                <a:spcPct val="0"/>
              </a:spcAft>
              <a:defRPr sz="3800" b="1" kern="1200">
                <a:solidFill>
                  <a:schemeClr val="bg1"/>
                </a:solidFill>
                <a:latin typeface="Arial" pitchFamily="34" charset="0"/>
                <a:ea typeface="+mj-ea"/>
                <a:cs typeface="Arial" pitchFamily="34" charset="0"/>
              </a:defRPr>
            </a:lvl1pPr>
            <a:lvl2pPr algn="l" defTabSz="912813" rtl="0" fontAlgn="base">
              <a:spcBef>
                <a:spcPct val="0"/>
              </a:spcBef>
              <a:spcAft>
                <a:spcPct val="0"/>
              </a:spcAft>
              <a:defRPr sz="3800" b="1">
                <a:solidFill>
                  <a:schemeClr val="bg1"/>
                </a:solidFill>
                <a:latin typeface="Arial" pitchFamily="34" charset="0"/>
                <a:cs typeface="Arial" pitchFamily="34" charset="0"/>
              </a:defRPr>
            </a:lvl2pPr>
            <a:lvl3pPr algn="l" defTabSz="912813" rtl="0" fontAlgn="base">
              <a:spcBef>
                <a:spcPct val="0"/>
              </a:spcBef>
              <a:spcAft>
                <a:spcPct val="0"/>
              </a:spcAft>
              <a:defRPr sz="3800" b="1">
                <a:solidFill>
                  <a:schemeClr val="bg1"/>
                </a:solidFill>
                <a:latin typeface="Arial" pitchFamily="34" charset="0"/>
                <a:cs typeface="Arial" pitchFamily="34" charset="0"/>
              </a:defRPr>
            </a:lvl3pPr>
            <a:lvl4pPr algn="l" defTabSz="912813" rtl="0" fontAlgn="base">
              <a:spcBef>
                <a:spcPct val="0"/>
              </a:spcBef>
              <a:spcAft>
                <a:spcPct val="0"/>
              </a:spcAft>
              <a:defRPr sz="3800" b="1">
                <a:solidFill>
                  <a:schemeClr val="bg1"/>
                </a:solidFill>
                <a:latin typeface="Arial" pitchFamily="34" charset="0"/>
                <a:cs typeface="Arial" pitchFamily="34" charset="0"/>
              </a:defRPr>
            </a:lvl4pPr>
            <a:lvl5pPr algn="l" defTabSz="912813" rtl="0" fontAlgn="base">
              <a:spcBef>
                <a:spcPct val="0"/>
              </a:spcBef>
              <a:spcAft>
                <a:spcPct val="0"/>
              </a:spcAft>
              <a:defRPr sz="3800" b="1">
                <a:solidFill>
                  <a:schemeClr val="bg1"/>
                </a:solidFill>
                <a:latin typeface="Arial" pitchFamily="34" charset="0"/>
                <a:cs typeface="Arial" pitchFamily="34" charset="0"/>
              </a:defRPr>
            </a:lvl5pPr>
            <a:lvl6pPr marL="457200" algn="l" defTabSz="912813" rtl="0" fontAlgn="base">
              <a:spcBef>
                <a:spcPct val="0"/>
              </a:spcBef>
              <a:spcAft>
                <a:spcPct val="0"/>
              </a:spcAft>
              <a:defRPr sz="3800" b="1">
                <a:solidFill>
                  <a:schemeClr val="bg1"/>
                </a:solidFill>
                <a:latin typeface="Arial" pitchFamily="34" charset="0"/>
                <a:cs typeface="Arial" pitchFamily="34" charset="0"/>
              </a:defRPr>
            </a:lvl6pPr>
            <a:lvl7pPr marL="914400" algn="l" defTabSz="912813" rtl="0" fontAlgn="base">
              <a:spcBef>
                <a:spcPct val="0"/>
              </a:spcBef>
              <a:spcAft>
                <a:spcPct val="0"/>
              </a:spcAft>
              <a:defRPr sz="3800" b="1">
                <a:solidFill>
                  <a:schemeClr val="bg1"/>
                </a:solidFill>
                <a:latin typeface="Arial" pitchFamily="34" charset="0"/>
                <a:cs typeface="Arial" pitchFamily="34" charset="0"/>
              </a:defRPr>
            </a:lvl7pPr>
            <a:lvl8pPr marL="1371600" algn="l" defTabSz="912813" rtl="0" fontAlgn="base">
              <a:spcBef>
                <a:spcPct val="0"/>
              </a:spcBef>
              <a:spcAft>
                <a:spcPct val="0"/>
              </a:spcAft>
              <a:defRPr sz="3800" b="1">
                <a:solidFill>
                  <a:schemeClr val="bg1"/>
                </a:solidFill>
                <a:latin typeface="Arial" pitchFamily="34" charset="0"/>
                <a:cs typeface="Arial" pitchFamily="34" charset="0"/>
              </a:defRPr>
            </a:lvl8pPr>
            <a:lvl9pPr marL="1828800" algn="l" defTabSz="912813" rtl="0" fontAlgn="base">
              <a:spcBef>
                <a:spcPct val="0"/>
              </a:spcBef>
              <a:spcAft>
                <a:spcPct val="0"/>
              </a:spcAft>
              <a:defRPr sz="3800" b="1">
                <a:solidFill>
                  <a:schemeClr val="bg1"/>
                </a:solidFill>
                <a:latin typeface="Arial" pitchFamily="34" charset="0"/>
                <a:cs typeface="Arial" pitchFamily="34" charset="0"/>
              </a:defRPr>
            </a:lvl9pPr>
          </a:lstStyle>
          <a:p>
            <a:pPr algn="ctr" defTabSz="914400">
              <a:lnSpc>
                <a:spcPct val="90000"/>
              </a:lnSpc>
              <a:spcAft>
                <a:spcPts val="600"/>
              </a:spcAft>
              <a:defRPr/>
            </a:pPr>
            <a:r>
              <a:rPr lang="en-US" sz="3200" b="0" kern="1200" dirty="0">
                <a:solidFill>
                  <a:srgbClr val="FFFFFF"/>
                </a:solidFill>
                <a:effectLst>
                  <a:outerShdw blurRad="38100" dist="38100" dir="2700000" algn="tl">
                    <a:srgbClr val="000000">
                      <a:alpha val="43137"/>
                    </a:srgbClr>
                  </a:outerShdw>
                </a:effectLst>
                <a:latin typeface="+mj-lt"/>
                <a:ea typeface="+mj-ea"/>
                <a:cs typeface="+mj-cs"/>
              </a:rPr>
              <a:t>Principles from </a:t>
            </a:r>
            <a:r>
              <a:rPr lang="en-US" sz="3200" b="0" i="1" kern="1200" dirty="0">
                <a:solidFill>
                  <a:srgbClr val="FFFFFF"/>
                </a:solidFill>
                <a:effectLst>
                  <a:outerShdw blurRad="38100" dist="38100" dir="2700000" algn="tl">
                    <a:srgbClr val="000000">
                      <a:alpha val="43137"/>
                    </a:srgbClr>
                  </a:outerShdw>
                </a:effectLst>
                <a:latin typeface="+mj-lt"/>
                <a:ea typeface="+mj-ea"/>
                <a:cs typeface="+mj-cs"/>
              </a:rPr>
              <a:t>Parkway, Saenz, </a:t>
            </a:r>
            <a:r>
              <a:rPr lang="en-US" sz="3200" b="0" kern="1200" dirty="0">
                <a:solidFill>
                  <a:srgbClr val="FFFFFF"/>
                </a:solidFill>
                <a:effectLst>
                  <a:outerShdw blurRad="38100" dist="38100" dir="2700000" algn="tl">
                    <a:srgbClr val="000000">
                      <a:alpha val="43137"/>
                    </a:srgbClr>
                  </a:outerShdw>
                </a:effectLst>
                <a:latin typeface="+mj-lt"/>
                <a:ea typeface="+mj-ea"/>
                <a:cs typeface="+mj-cs"/>
              </a:rPr>
              <a:t>and</a:t>
            </a:r>
            <a:r>
              <a:rPr lang="en-US" sz="3200" b="0" i="1" kern="1200" dirty="0">
                <a:solidFill>
                  <a:srgbClr val="FFFFFF"/>
                </a:solidFill>
                <a:effectLst>
                  <a:outerShdw blurRad="38100" dist="38100" dir="2700000" algn="tl">
                    <a:srgbClr val="000000">
                      <a:alpha val="43137"/>
                    </a:srgbClr>
                  </a:outerShdw>
                </a:effectLst>
                <a:latin typeface="+mj-lt"/>
                <a:ea typeface="+mj-ea"/>
                <a:cs typeface="+mj-cs"/>
              </a:rPr>
              <a:t> Bentley </a:t>
            </a:r>
            <a:r>
              <a:rPr lang="en-US" sz="3200" b="0" kern="1200" dirty="0">
                <a:solidFill>
                  <a:srgbClr val="FFFFFF"/>
                </a:solidFill>
                <a:effectLst>
                  <a:outerShdw blurRad="38100" dist="38100" dir="2700000" algn="tl">
                    <a:srgbClr val="000000">
                      <a:alpha val="43137"/>
                    </a:srgbClr>
                  </a:outerShdw>
                </a:effectLst>
                <a:latin typeface="+mj-lt"/>
                <a:ea typeface="+mj-ea"/>
                <a:cs typeface="+mj-cs"/>
              </a:rPr>
              <a:t>Applied to Non-economic PI damages in </a:t>
            </a:r>
            <a:r>
              <a:rPr lang="en-US" sz="3200" b="0" i="1" kern="1200" dirty="0">
                <a:solidFill>
                  <a:srgbClr val="FFFFFF"/>
                </a:solidFill>
                <a:effectLst>
                  <a:outerShdw blurRad="38100" dist="38100" dir="2700000" algn="tl">
                    <a:srgbClr val="000000">
                      <a:alpha val="43137"/>
                    </a:srgbClr>
                  </a:outerShdw>
                </a:effectLst>
                <a:latin typeface="+mj-lt"/>
                <a:ea typeface="+mj-ea"/>
                <a:cs typeface="+mj-cs"/>
              </a:rPr>
              <a:t>Gregory</a:t>
            </a:r>
            <a:r>
              <a:rPr lang="en-US" sz="3200" b="0" kern="1200" dirty="0">
                <a:solidFill>
                  <a:srgbClr val="FFFFFF"/>
                </a:solidFill>
                <a:effectLst>
                  <a:outerShdw blurRad="38100" dist="38100" dir="2700000" algn="tl">
                    <a:srgbClr val="000000">
                      <a:alpha val="43137"/>
                    </a:srgbClr>
                  </a:outerShdw>
                </a:effectLst>
                <a:latin typeface="+mj-lt"/>
                <a:ea typeface="+mj-ea"/>
                <a:cs typeface="+mj-cs"/>
              </a:rPr>
              <a:t>:</a:t>
            </a:r>
          </a:p>
        </p:txBody>
      </p:sp>
      <p:sp>
        <p:nvSpPr>
          <p:cNvPr id="2" name="TextBox 1">
            <a:extLst>
              <a:ext uri="{FF2B5EF4-FFF2-40B4-BE49-F238E27FC236}">
                <a16:creationId xmlns:a16="http://schemas.microsoft.com/office/drawing/2014/main" id="{E786AC5D-A5B8-DE66-090E-4C53D37078BC}"/>
              </a:ext>
            </a:extLst>
          </p:cNvPr>
          <p:cNvSpPr txBox="1"/>
          <p:nvPr/>
        </p:nvSpPr>
        <p:spPr>
          <a:xfrm>
            <a:off x="5876924" y="2533650"/>
            <a:ext cx="6010275" cy="3562350"/>
          </a:xfrm>
          <a:prstGeom prst="rect">
            <a:avLst/>
          </a:prstGeom>
        </p:spPr>
        <p:txBody>
          <a:bodyPr vert="horz" lIns="91440" tIns="45720" rIns="91440" bIns="45720" rtlCol="0" anchor="ctr">
            <a:normAutofit fontScale="85000" lnSpcReduction="10000"/>
          </a:bodyPr>
          <a:lstStyle/>
          <a:p>
            <a:pPr marL="285750" indent="-228600">
              <a:spcBef>
                <a:spcPts val="1000"/>
              </a:spcBef>
              <a:buClr>
                <a:schemeClr val="accent2"/>
              </a:buClr>
              <a:buFont typeface="Arial" panose="020B0604020202020204" pitchFamily="34" charset="0"/>
              <a:buChar char="•"/>
            </a:pPr>
            <a:r>
              <a:rPr lang="en-US" sz="3200" dirty="0">
                <a:solidFill>
                  <a:schemeClr val="tx1">
                    <a:lumMod val="75000"/>
                    <a:lumOff val="25000"/>
                  </a:schemeClr>
                </a:solidFill>
              </a:rPr>
              <a:t>Mental anguish only recoverable for “substantial disruption in daily routine” or “a high degree of mental pain and distress” </a:t>
            </a:r>
          </a:p>
          <a:p>
            <a:pPr marL="57150">
              <a:spcBef>
                <a:spcPts val="1000"/>
              </a:spcBef>
              <a:buClr>
                <a:schemeClr val="accent2"/>
              </a:buClr>
            </a:pPr>
            <a:endParaRPr lang="en-US" sz="3200" dirty="0">
              <a:solidFill>
                <a:schemeClr val="tx1">
                  <a:lumMod val="75000"/>
                  <a:lumOff val="25000"/>
                </a:schemeClr>
              </a:solidFill>
            </a:endParaRPr>
          </a:p>
          <a:p>
            <a:pPr marL="285750" indent="-228600">
              <a:spcBef>
                <a:spcPts val="1000"/>
              </a:spcBef>
              <a:buClr>
                <a:schemeClr val="accent2"/>
              </a:buClr>
              <a:buFont typeface="Arial" panose="020B0604020202020204" pitchFamily="34" charset="0"/>
              <a:buChar char="•"/>
            </a:pPr>
            <a:r>
              <a:rPr lang="en-US" sz="3200" dirty="0">
                <a:solidFill>
                  <a:schemeClr val="tx1">
                    <a:lumMod val="75000"/>
                    <a:lumOff val="25000"/>
                  </a:schemeClr>
                </a:solidFill>
              </a:rPr>
              <a:t>There must be proof of the “nature, duration, and severity” of mental anguish</a:t>
            </a:r>
          </a:p>
        </p:txBody>
      </p:sp>
    </p:spTree>
    <p:extLst>
      <p:ext uri="{BB962C8B-B14F-4D97-AF65-F5344CB8AC3E}">
        <p14:creationId xmlns:p14="http://schemas.microsoft.com/office/powerpoint/2010/main" val="383951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588ACB-287F-6F58-C4FD-62720C5D9FF7}"/>
              </a:ext>
            </a:extLst>
          </p:cNvPr>
          <p:cNvGrpSpPr>
            <a:grpSpLocks/>
          </p:cNvGrpSpPr>
          <p:nvPr/>
        </p:nvGrpSpPr>
        <p:grpSpPr>
          <a:xfrm>
            <a:off x="-2117" y="0"/>
            <a:ext cx="12194117" cy="6860798"/>
            <a:chOff x="-1588" y="0"/>
            <a:chExt cx="9145588" cy="6860798"/>
          </a:xfrm>
        </p:grpSpPr>
        <p:sp>
          <p:nvSpPr>
            <p:cNvPr id="4" name="Rectangle 3">
              <a:extLst>
                <a:ext uri="{FF2B5EF4-FFF2-40B4-BE49-F238E27FC236}">
                  <a16:creationId xmlns:a16="http://schemas.microsoft.com/office/drawing/2014/main" id="{D8C68B37-EE6E-B827-C9FC-41DFE67029E4}"/>
                </a:ext>
              </a:extLst>
            </p:cNvPr>
            <p:cNvSpPr>
              <a:spLocks/>
            </p:cNvSpPr>
            <p:nvPr/>
          </p:nvSpPr>
          <p:spPr>
            <a:xfrm>
              <a:off x="0" y="0"/>
              <a:ext cx="9118832"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Oval 7">
              <a:extLst>
                <a:ext uri="{FF2B5EF4-FFF2-40B4-BE49-F238E27FC236}">
                  <a16:creationId xmlns:a16="http://schemas.microsoft.com/office/drawing/2014/main" id="{ACEEC1E8-FF39-F27D-27E3-DFFB40954955}"/>
                </a:ext>
              </a:extLst>
            </p:cNvPr>
            <p:cNvSpPr>
              <a:spLocks/>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F81DC779-A007-2D52-177A-6BF1249C746D}"/>
                </a:ext>
              </a:extLst>
            </p:cNvPr>
            <p:cNvSpPr>
              <a:spLocks/>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4BC0218C-3F9A-4639-EA5A-48BEB9B8D6D1}"/>
                </a:ext>
              </a:extLst>
            </p:cNvPr>
            <p:cNvSpPr>
              <a:spLocks/>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BCAF3007-7D1D-D05D-F225-A01CB46BA02C}"/>
                </a:ext>
              </a:extLst>
            </p:cNvPr>
            <p:cNvSpPr>
              <a:spLocks/>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a:extLst>
                <a:ext uri="{FF2B5EF4-FFF2-40B4-BE49-F238E27FC236}">
                  <a16:creationId xmlns:a16="http://schemas.microsoft.com/office/drawing/2014/main" id="{8B6ECFA7-3246-343A-0C02-86A7F25EEA8A}"/>
                </a:ext>
              </a:extLst>
            </p:cNvPr>
            <p:cNvSpPr>
              <a:spLocks/>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Freeform 5">
              <a:extLst>
                <a:ext uri="{FF2B5EF4-FFF2-40B4-BE49-F238E27FC236}">
                  <a16:creationId xmlns:a16="http://schemas.microsoft.com/office/drawing/2014/main" id="{4B2B33CF-D64C-6F52-577E-18C42DD49D20}"/>
                </a:ext>
              </a:extLst>
            </p:cNvPr>
            <p:cNvSpPr>
              <a:spLocks/>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7" name="Freeform 24">
              <a:extLst>
                <a:ext uri="{FF2B5EF4-FFF2-40B4-BE49-F238E27FC236}">
                  <a16:creationId xmlns:a16="http://schemas.microsoft.com/office/drawing/2014/main" id="{D7FCFA13-6746-E74A-B05B-D78A82584364}"/>
                </a:ext>
              </a:extLst>
            </p:cNvPr>
            <p:cNvSpPr>
              <a:spLocks/>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txBody>
            <a:bodyPr/>
            <a:lstStyle/>
            <a:p>
              <a:endParaRPr lang="en-US"/>
            </a:p>
          </p:txBody>
        </p:sp>
        <p:sp>
          <p:nvSpPr>
            <p:cNvPr id="18" name="Freeform 5">
              <a:extLst>
                <a:ext uri="{FF2B5EF4-FFF2-40B4-BE49-F238E27FC236}">
                  <a16:creationId xmlns:a16="http://schemas.microsoft.com/office/drawing/2014/main" id="{748DA69E-0605-A761-7D19-78F962E436C4}"/>
                </a:ext>
              </a:extLst>
            </p:cNvPr>
            <p:cNvSpPr>
              <a:spLocks/>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71" name="Group 70">
            <a:extLst>
              <a:ext uri="{FF2B5EF4-FFF2-40B4-BE49-F238E27FC236}">
                <a16:creationId xmlns:a16="http://schemas.microsoft.com/office/drawing/2014/main" id="{79643CFF-90B3-21C2-CE12-1DF55542D0EE}"/>
              </a:ext>
            </a:extLst>
          </p:cNvPr>
          <p:cNvGrpSpPr/>
          <p:nvPr/>
        </p:nvGrpSpPr>
        <p:grpSpPr>
          <a:xfrm>
            <a:off x="8128000" y="1752600"/>
            <a:ext cx="3340100" cy="4615180"/>
            <a:chOff x="8109817" y="1752600"/>
            <a:chExt cx="3556000" cy="4615180"/>
          </a:xfrm>
        </p:grpSpPr>
        <p:sp>
          <p:nvSpPr>
            <p:cNvPr id="47" name="Rounded Rectangle 46"/>
            <p:cNvSpPr/>
            <p:nvPr/>
          </p:nvSpPr>
          <p:spPr bwMode="auto">
            <a:xfrm>
              <a:off x="8109817" y="1752600"/>
              <a:ext cx="3556000" cy="4615180"/>
            </a:xfrm>
            <a:prstGeom prst="roundRect">
              <a:avLst>
                <a:gd name="adj" fmla="val 1932"/>
              </a:avLst>
            </a:prstGeom>
            <a:solidFill>
              <a:srgbClr val="009900"/>
            </a:solidFill>
            <a:ln w="9525">
              <a:noFill/>
              <a:round/>
              <a:headEnd/>
              <a:tailEnd/>
            </a:ln>
          </p:spPr>
          <p:txBody>
            <a:bodyPr vert="horz" wrap="square" lIns="121920" tIns="60960" rIns="121920" bIns="60960" numCol="1" rtlCol="0" anchor="t" anchorCtr="0" compatLnSpc="1">
              <a:prstTxWarp prst="textNoShape">
                <a:avLst/>
              </a:prstTxWarp>
            </a:bodyPr>
            <a:lstStyle/>
            <a:p>
              <a:pPr algn="ctr" defTabSz="1219170"/>
              <a:endParaRPr lang="en-US" sz="2400">
                <a:solidFill>
                  <a:prstClr val="black"/>
                </a:solidFill>
                <a:latin typeface="Roboto"/>
              </a:endParaRPr>
            </a:p>
          </p:txBody>
        </p:sp>
        <p:sp>
          <p:nvSpPr>
            <p:cNvPr id="44" name="Oval 43"/>
            <p:cNvSpPr/>
            <p:nvPr/>
          </p:nvSpPr>
          <p:spPr bwMode="auto">
            <a:xfrm>
              <a:off x="9176617" y="2000324"/>
              <a:ext cx="1422400" cy="1422400"/>
            </a:xfrm>
            <a:prstGeom prst="ellipse">
              <a:avLst/>
            </a:prstGeom>
            <a:solidFill>
              <a:schemeClr val="bg1"/>
            </a:solidFill>
            <a:ln w="28575">
              <a:noFill/>
              <a:round/>
              <a:headEnd/>
              <a:tailEnd/>
            </a:ln>
            <a:effectLst>
              <a:innerShdw blurRad="114300">
                <a:prstClr val="black"/>
              </a:innerShdw>
            </a:effectLst>
          </p:spPr>
          <p:txBody>
            <a:bodyPr vert="horz" wrap="square" lIns="121920" tIns="60960" rIns="121920" bIns="60960" numCol="1" rtlCol="0" anchor="t" anchorCtr="0" compatLnSpc="1">
              <a:prstTxWarp prst="textNoShape">
                <a:avLst/>
              </a:prstTxWarp>
            </a:bodyPr>
            <a:lstStyle/>
            <a:p>
              <a:pPr algn="ctr" defTabSz="1219170"/>
              <a:endParaRPr lang="en-US" sz="2400">
                <a:solidFill>
                  <a:prstClr val="black"/>
                </a:solidFill>
                <a:latin typeface="Roboto"/>
              </a:endParaRPr>
            </a:p>
          </p:txBody>
        </p:sp>
        <p:sp>
          <p:nvSpPr>
            <p:cNvPr id="13" name="TextBox 12">
              <a:extLst>
                <a:ext uri="{FF2B5EF4-FFF2-40B4-BE49-F238E27FC236}">
                  <a16:creationId xmlns:a16="http://schemas.microsoft.com/office/drawing/2014/main" id="{1AF44F68-7A2A-0BD6-7413-3D5508335F1C}"/>
                </a:ext>
              </a:extLst>
            </p:cNvPr>
            <p:cNvSpPr txBox="1"/>
            <p:nvPr/>
          </p:nvSpPr>
          <p:spPr>
            <a:xfrm>
              <a:off x="8211417" y="3588208"/>
              <a:ext cx="3352800" cy="1477328"/>
            </a:xfrm>
            <a:prstGeom prst="rect">
              <a:avLst/>
            </a:prstGeom>
            <a:noFill/>
          </p:spPr>
          <p:txBody>
            <a:bodyPr wrap="square">
              <a:spAutoFit/>
            </a:bodyPr>
            <a:lstStyle/>
            <a:p>
              <a:pPr marR="0" algn="ctr">
                <a:lnSpc>
                  <a:spcPts val="3600"/>
                </a:lnSpc>
                <a:spcBef>
                  <a:spcPts val="0"/>
                </a:spcBef>
                <a:spcAft>
                  <a:spcPts val="0"/>
                </a:spcAft>
              </a:pPr>
              <a:r>
                <a:rPr lang="en-US" sz="2400" kern="100" dirty="0">
                  <a:solidFill>
                    <a:schemeClr val="bg1"/>
                  </a:solidFill>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Comparison to damage awards in other cases</a:t>
              </a:r>
            </a:p>
          </p:txBody>
        </p:sp>
        <p:pic>
          <p:nvPicPr>
            <p:cNvPr id="21" name="Graphic 20">
              <a:extLst>
                <a:ext uri="{FF2B5EF4-FFF2-40B4-BE49-F238E27FC236}">
                  <a16:creationId xmlns:a16="http://schemas.microsoft.com/office/drawing/2014/main" id="{7F743A64-E633-C0EE-8928-CD974CB3A7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6400" y="2133600"/>
              <a:ext cx="1143000" cy="1143000"/>
            </a:xfrm>
            <a:prstGeom prst="rect">
              <a:avLst/>
            </a:prstGeom>
          </p:spPr>
        </p:pic>
      </p:grpSp>
      <p:grpSp>
        <p:nvGrpSpPr>
          <p:cNvPr id="69" name="Group 68">
            <a:extLst>
              <a:ext uri="{FF2B5EF4-FFF2-40B4-BE49-F238E27FC236}">
                <a16:creationId xmlns:a16="http://schemas.microsoft.com/office/drawing/2014/main" id="{AF093F0E-60E6-B71C-83F4-4B7C6E3D984C}"/>
              </a:ext>
            </a:extLst>
          </p:cNvPr>
          <p:cNvGrpSpPr/>
          <p:nvPr/>
        </p:nvGrpSpPr>
        <p:grpSpPr>
          <a:xfrm>
            <a:off x="508000" y="1752600"/>
            <a:ext cx="3556000" cy="4615180"/>
            <a:chOff x="508000" y="1752600"/>
            <a:chExt cx="3556000" cy="4615180"/>
          </a:xfrm>
        </p:grpSpPr>
        <p:sp>
          <p:nvSpPr>
            <p:cNvPr id="45" name="Rounded Rectangle 44"/>
            <p:cNvSpPr/>
            <p:nvPr/>
          </p:nvSpPr>
          <p:spPr bwMode="auto">
            <a:xfrm>
              <a:off x="508000" y="1752600"/>
              <a:ext cx="3556000" cy="4615180"/>
            </a:xfrm>
            <a:prstGeom prst="roundRect">
              <a:avLst>
                <a:gd name="adj" fmla="val 2440"/>
              </a:avLst>
            </a:prstGeom>
            <a:solidFill>
              <a:srgbClr val="92D050"/>
            </a:solidFill>
            <a:ln w="9525">
              <a:noFill/>
              <a:round/>
              <a:headEnd/>
              <a:tailEnd/>
            </a:ln>
          </p:spPr>
          <p:txBody>
            <a:bodyPr vert="horz" wrap="square" lIns="121920" tIns="60960" rIns="121920" bIns="60960" numCol="1" rtlCol="0" anchor="t" anchorCtr="0" compatLnSpc="1">
              <a:prstTxWarp prst="textNoShape">
                <a:avLst/>
              </a:prstTxWarp>
            </a:bodyPr>
            <a:lstStyle/>
            <a:p>
              <a:pPr algn="ctr" defTabSz="1219170"/>
              <a:endParaRPr lang="en-US" sz="2400">
                <a:solidFill>
                  <a:prstClr val="black"/>
                </a:solidFill>
              </a:endParaRPr>
            </a:p>
          </p:txBody>
        </p:sp>
        <p:sp>
          <p:nvSpPr>
            <p:cNvPr id="32" name="Oval 31"/>
            <p:cNvSpPr/>
            <p:nvPr/>
          </p:nvSpPr>
          <p:spPr bwMode="auto">
            <a:xfrm>
              <a:off x="1574800" y="2000324"/>
              <a:ext cx="1422400" cy="1422400"/>
            </a:xfrm>
            <a:prstGeom prst="ellipse">
              <a:avLst/>
            </a:prstGeom>
            <a:solidFill>
              <a:schemeClr val="bg1"/>
            </a:solidFill>
            <a:ln w="28575">
              <a:noFill/>
              <a:round/>
              <a:headEnd/>
              <a:tailEnd/>
            </a:ln>
            <a:effectLst>
              <a:innerShdw blurRad="114300">
                <a:prstClr val="black"/>
              </a:innerShdw>
            </a:effectLst>
          </p:spPr>
          <p:txBody>
            <a:bodyPr vert="horz" wrap="square" lIns="121920" tIns="60960" rIns="121920" bIns="60960" numCol="1" rtlCol="0" anchor="t" anchorCtr="0" compatLnSpc="1">
              <a:prstTxWarp prst="textNoShape">
                <a:avLst/>
              </a:prstTxWarp>
            </a:bodyPr>
            <a:lstStyle/>
            <a:p>
              <a:pPr algn="ctr" defTabSz="1219170"/>
              <a:endParaRPr lang="en-US" sz="2400">
                <a:solidFill>
                  <a:prstClr val="black"/>
                </a:solidFill>
              </a:endParaRPr>
            </a:p>
          </p:txBody>
        </p:sp>
        <p:sp>
          <p:nvSpPr>
            <p:cNvPr id="9" name="TextBox 8">
              <a:extLst>
                <a:ext uri="{FF2B5EF4-FFF2-40B4-BE49-F238E27FC236}">
                  <a16:creationId xmlns:a16="http://schemas.microsoft.com/office/drawing/2014/main" id="{B7F5CC7E-C4B4-9EBC-C0E1-B7D3B2A17617}"/>
                </a:ext>
              </a:extLst>
            </p:cNvPr>
            <p:cNvSpPr txBox="1"/>
            <p:nvPr/>
          </p:nvSpPr>
          <p:spPr>
            <a:xfrm>
              <a:off x="723900" y="3810000"/>
              <a:ext cx="3162300" cy="1815882"/>
            </a:xfrm>
            <a:prstGeom prst="rect">
              <a:avLst/>
            </a:prstGeom>
            <a:noFill/>
          </p:spPr>
          <p:txBody>
            <a:bodyPr wrap="square">
              <a:spAutoFit/>
            </a:bodyPr>
            <a:lstStyle/>
            <a:p>
              <a:pPr marR="0" algn="ctr">
                <a:spcBef>
                  <a:spcPts val="0"/>
                </a:spcBef>
                <a:spcAft>
                  <a:spcPts val="0"/>
                </a:spcAft>
              </a:pPr>
              <a:r>
                <a:rPr lang="en-US" sz="2800" kern="100" dirty="0">
                  <a:solidFill>
                    <a:schemeClr val="bg1"/>
                  </a:solidFill>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Evidence of the nature, duration, and severity of the injury</a:t>
              </a:r>
            </a:p>
          </p:txBody>
        </p:sp>
        <p:grpSp>
          <p:nvGrpSpPr>
            <p:cNvPr id="66" name="Group 65">
              <a:extLst>
                <a:ext uri="{FF2B5EF4-FFF2-40B4-BE49-F238E27FC236}">
                  <a16:creationId xmlns:a16="http://schemas.microsoft.com/office/drawing/2014/main" id="{B210D9EE-B33D-09C9-731E-9DE82E1FB528}"/>
                </a:ext>
              </a:extLst>
            </p:cNvPr>
            <p:cNvGrpSpPr/>
            <p:nvPr/>
          </p:nvGrpSpPr>
          <p:grpSpPr>
            <a:xfrm>
              <a:off x="1828800" y="2209800"/>
              <a:ext cx="957530" cy="914400"/>
              <a:chOff x="-2059871" y="2336314"/>
              <a:chExt cx="772359" cy="737570"/>
            </a:xfrm>
            <a:effectLst>
              <a:outerShdw blurRad="50800" dist="38100" dir="2700000" algn="tl" rotWithShape="0">
                <a:prstClr val="black">
                  <a:alpha val="40000"/>
                </a:prstClr>
              </a:outerShdw>
            </a:effectLst>
          </p:grpSpPr>
          <p:sp>
            <p:nvSpPr>
              <p:cNvPr id="43" name="Freeform: Shape 42">
                <a:extLst>
                  <a:ext uri="{FF2B5EF4-FFF2-40B4-BE49-F238E27FC236}">
                    <a16:creationId xmlns:a16="http://schemas.microsoft.com/office/drawing/2014/main" id="{38D1277B-26A1-16A4-082B-7EB15DF1493B}"/>
                  </a:ext>
                </a:extLst>
              </p:cNvPr>
              <p:cNvSpPr/>
              <p:nvPr/>
            </p:nvSpPr>
            <p:spPr>
              <a:xfrm>
                <a:off x="-1937288" y="2336314"/>
                <a:ext cx="516388" cy="636423"/>
              </a:xfrm>
              <a:custGeom>
                <a:avLst/>
                <a:gdLst>
                  <a:gd name="connsiteX0" fmla="*/ 144531 w 516388"/>
                  <a:gd name="connsiteY0" fmla="*/ 0 h 636423"/>
                  <a:gd name="connsiteX1" fmla="*/ 0 w 516388"/>
                  <a:gd name="connsiteY1" fmla="*/ 144532 h 636423"/>
                  <a:gd name="connsiteX2" fmla="*/ 0 w 516388"/>
                  <a:gd name="connsiteY2" fmla="*/ 636424 h 636423"/>
                  <a:gd name="connsiteX3" fmla="*/ 516388 w 516388"/>
                  <a:gd name="connsiteY3" fmla="*/ 636424 h 636423"/>
                  <a:gd name="connsiteX4" fmla="*/ 516388 w 516388"/>
                  <a:gd name="connsiteY4" fmla="*/ 0 h 63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388" h="636423">
                    <a:moveTo>
                      <a:pt x="144531" y="0"/>
                    </a:moveTo>
                    <a:lnTo>
                      <a:pt x="0" y="144532"/>
                    </a:lnTo>
                    <a:lnTo>
                      <a:pt x="0" y="636424"/>
                    </a:lnTo>
                    <a:lnTo>
                      <a:pt x="516388" y="636424"/>
                    </a:lnTo>
                    <a:lnTo>
                      <a:pt x="516388" y="0"/>
                    </a:lnTo>
                    <a:close/>
                  </a:path>
                </a:pathLst>
              </a:custGeom>
              <a:solidFill>
                <a:srgbClr val="ABDDFF"/>
              </a:solidFill>
              <a:ln w="223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8E15627-07A1-C9E9-2C8E-0E4933DCFF51}"/>
                  </a:ext>
                </a:extLst>
              </p:cNvPr>
              <p:cNvSpPr/>
              <p:nvPr/>
            </p:nvSpPr>
            <p:spPr>
              <a:xfrm>
                <a:off x="-1659325" y="2336314"/>
                <a:ext cx="238424" cy="636423"/>
              </a:xfrm>
              <a:custGeom>
                <a:avLst/>
                <a:gdLst>
                  <a:gd name="connsiteX0" fmla="*/ 0 w 238424"/>
                  <a:gd name="connsiteY0" fmla="*/ 0 h 636423"/>
                  <a:gd name="connsiteX1" fmla="*/ 238425 w 238424"/>
                  <a:gd name="connsiteY1" fmla="*/ 0 h 636423"/>
                  <a:gd name="connsiteX2" fmla="*/ 238425 w 238424"/>
                  <a:gd name="connsiteY2" fmla="*/ 636424 h 636423"/>
                  <a:gd name="connsiteX3" fmla="*/ 0 w 238424"/>
                  <a:gd name="connsiteY3" fmla="*/ 636424 h 636423"/>
                </a:gdLst>
                <a:ahLst/>
                <a:cxnLst>
                  <a:cxn ang="0">
                    <a:pos x="connsiteX0" y="connsiteY0"/>
                  </a:cxn>
                  <a:cxn ang="0">
                    <a:pos x="connsiteX1" y="connsiteY1"/>
                  </a:cxn>
                  <a:cxn ang="0">
                    <a:pos x="connsiteX2" y="connsiteY2"/>
                  </a:cxn>
                  <a:cxn ang="0">
                    <a:pos x="connsiteX3" y="connsiteY3"/>
                  </a:cxn>
                </a:cxnLst>
                <a:rect l="l" t="t" r="r" b="b"/>
                <a:pathLst>
                  <a:path w="238424" h="636423">
                    <a:moveTo>
                      <a:pt x="0" y="0"/>
                    </a:moveTo>
                    <a:lnTo>
                      <a:pt x="238425" y="0"/>
                    </a:lnTo>
                    <a:lnTo>
                      <a:pt x="238425" y="636424"/>
                    </a:lnTo>
                    <a:lnTo>
                      <a:pt x="0" y="636424"/>
                    </a:lnTo>
                    <a:close/>
                  </a:path>
                </a:pathLst>
              </a:custGeom>
              <a:solidFill>
                <a:srgbClr val="78BEFF"/>
              </a:solidFill>
              <a:ln w="223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6ABEA80-3CF3-D5FD-CF98-D60768810C36}"/>
                  </a:ext>
                </a:extLst>
              </p:cNvPr>
              <p:cNvSpPr/>
              <p:nvPr/>
            </p:nvSpPr>
            <p:spPr>
              <a:xfrm>
                <a:off x="-1937288" y="2336314"/>
                <a:ext cx="144531" cy="144532"/>
              </a:xfrm>
              <a:custGeom>
                <a:avLst/>
                <a:gdLst>
                  <a:gd name="connsiteX0" fmla="*/ 144531 w 144531"/>
                  <a:gd name="connsiteY0" fmla="*/ 144532 h 144532"/>
                  <a:gd name="connsiteX1" fmla="*/ 144531 w 144531"/>
                  <a:gd name="connsiteY1" fmla="*/ 0 h 144532"/>
                  <a:gd name="connsiteX2" fmla="*/ 0 w 144531"/>
                  <a:gd name="connsiteY2" fmla="*/ 144532 h 144532"/>
                </a:gdLst>
                <a:ahLst/>
                <a:cxnLst>
                  <a:cxn ang="0">
                    <a:pos x="connsiteX0" y="connsiteY0"/>
                  </a:cxn>
                  <a:cxn ang="0">
                    <a:pos x="connsiteX1" y="connsiteY1"/>
                  </a:cxn>
                  <a:cxn ang="0">
                    <a:pos x="connsiteX2" y="connsiteY2"/>
                  </a:cxn>
                </a:cxnLst>
                <a:rect l="l" t="t" r="r" b="b"/>
                <a:pathLst>
                  <a:path w="144531" h="144532">
                    <a:moveTo>
                      <a:pt x="144531" y="144532"/>
                    </a:moveTo>
                    <a:lnTo>
                      <a:pt x="144531" y="0"/>
                    </a:lnTo>
                    <a:lnTo>
                      <a:pt x="0" y="144532"/>
                    </a:lnTo>
                    <a:close/>
                  </a:path>
                </a:pathLst>
              </a:custGeom>
              <a:solidFill>
                <a:srgbClr val="78B0F0"/>
              </a:solidFill>
              <a:ln w="223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2FF30AD-D7B5-63EB-97A4-E3382092F159}"/>
                  </a:ext>
                </a:extLst>
              </p:cNvPr>
              <p:cNvSpPr/>
              <p:nvPr/>
            </p:nvSpPr>
            <p:spPr>
              <a:xfrm>
                <a:off x="-2059871" y="2437461"/>
                <a:ext cx="516385" cy="636423"/>
              </a:xfrm>
              <a:custGeom>
                <a:avLst/>
                <a:gdLst>
                  <a:gd name="connsiteX0" fmla="*/ 144531 w 516385"/>
                  <a:gd name="connsiteY0" fmla="*/ 0 h 636423"/>
                  <a:gd name="connsiteX1" fmla="*/ 0 w 516385"/>
                  <a:gd name="connsiteY1" fmla="*/ 144531 h 636423"/>
                  <a:gd name="connsiteX2" fmla="*/ 0 w 516385"/>
                  <a:gd name="connsiteY2" fmla="*/ 636423 h 636423"/>
                  <a:gd name="connsiteX3" fmla="*/ 516386 w 516385"/>
                  <a:gd name="connsiteY3" fmla="*/ 636423 h 636423"/>
                  <a:gd name="connsiteX4" fmla="*/ 516386 w 516385"/>
                  <a:gd name="connsiteY4" fmla="*/ 0 h 63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385" h="636423">
                    <a:moveTo>
                      <a:pt x="144531" y="0"/>
                    </a:moveTo>
                    <a:lnTo>
                      <a:pt x="0" y="144531"/>
                    </a:lnTo>
                    <a:lnTo>
                      <a:pt x="0" y="636423"/>
                    </a:lnTo>
                    <a:lnTo>
                      <a:pt x="516386" y="636423"/>
                    </a:lnTo>
                    <a:lnTo>
                      <a:pt x="516386" y="0"/>
                    </a:lnTo>
                    <a:close/>
                  </a:path>
                </a:pathLst>
              </a:custGeom>
              <a:solidFill>
                <a:srgbClr val="FFFFFF"/>
              </a:solidFill>
              <a:ln w="223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F607E205-D4E4-02B4-F814-2F4762FF7141}"/>
                  </a:ext>
                </a:extLst>
              </p:cNvPr>
              <p:cNvSpPr/>
              <p:nvPr/>
            </p:nvSpPr>
            <p:spPr>
              <a:xfrm>
                <a:off x="-1793541" y="2437461"/>
                <a:ext cx="250055" cy="636423"/>
              </a:xfrm>
              <a:custGeom>
                <a:avLst/>
                <a:gdLst>
                  <a:gd name="connsiteX0" fmla="*/ 0 w 250055"/>
                  <a:gd name="connsiteY0" fmla="*/ 0 h 636423"/>
                  <a:gd name="connsiteX1" fmla="*/ 250056 w 250055"/>
                  <a:gd name="connsiteY1" fmla="*/ 0 h 636423"/>
                  <a:gd name="connsiteX2" fmla="*/ 250056 w 250055"/>
                  <a:gd name="connsiteY2" fmla="*/ 636423 h 636423"/>
                  <a:gd name="connsiteX3" fmla="*/ 0 w 250055"/>
                  <a:gd name="connsiteY3" fmla="*/ 636423 h 636423"/>
                </a:gdLst>
                <a:ahLst/>
                <a:cxnLst>
                  <a:cxn ang="0">
                    <a:pos x="connsiteX0" y="connsiteY0"/>
                  </a:cxn>
                  <a:cxn ang="0">
                    <a:pos x="connsiteX1" y="connsiteY1"/>
                  </a:cxn>
                  <a:cxn ang="0">
                    <a:pos x="connsiteX2" y="connsiteY2"/>
                  </a:cxn>
                  <a:cxn ang="0">
                    <a:pos x="connsiteX3" y="connsiteY3"/>
                  </a:cxn>
                </a:cxnLst>
                <a:rect l="l" t="t" r="r" b="b"/>
                <a:pathLst>
                  <a:path w="250055" h="636423">
                    <a:moveTo>
                      <a:pt x="0" y="0"/>
                    </a:moveTo>
                    <a:lnTo>
                      <a:pt x="250056" y="0"/>
                    </a:lnTo>
                    <a:lnTo>
                      <a:pt x="250056" y="636423"/>
                    </a:lnTo>
                    <a:lnTo>
                      <a:pt x="0" y="636423"/>
                    </a:lnTo>
                    <a:close/>
                  </a:path>
                </a:pathLst>
              </a:custGeom>
              <a:solidFill>
                <a:srgbClr val="DBEEFF"/>
              </a:solidFill>
              <a:ln w="223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78FADCB-E0C6-46F7-1788-8D3A94E4A0B3}"/>
                  </a:ext>
                </a:extLst>
              </p:cNvPr>
              <p:cNvSpPr/>
              <p:nvPr/>
            </p:nvSpPr>
            <p:spPr>
              <a:xfrm>
                <a:off x="-2059871" y="2437461"/>
                <a:ext cx="144531" cy="144531"/>
              </a:xfrm>
              <a:custGeom>
                <a:avLst/>
                <a:gdLst>
                  <a:gd name="connsiteX0" fmla="*/ 144531 w 144531"/>
                  <a:gd name="connsiteY0" fmla="*/ 144531 h 144531"/>
                  <a:gd name="connsiteX1" fmla="*/ 144531 w 144531"/>
                  <a:gd name="connsiteY1" fmla="*/ 0 h 144531"/>
                  <a:gd name="connsiteX2" fmla="*/ 0 w 144531"/>
                  <a:gd name="connsiteY2" fmla="*/ 144531 h 144531"/>
                </a:gdLst>
                <a:ahLst/>
                <a:cxnLst>
                  <a:cxn ang="0">
                    <a:pos x="connsiteX0" y="connsiteY0"/>
                  </a:cxn>
                  <a:cxn ang="0">
                    <a:pos x="connsiteX1" y="connsiteY1"/>
                  </a:cxn>
                  <a:cxn ang="0">
                    <a:pos x="connsiteX2" y="connsiteY2"/>
                  </a:cxn>
                </a:cxnLst>
                <a:rect l="l" t="t" r="r" b="b"/>
                <a:pathLst>
                  <a:path w="144531" h="144531">
                    <a:moveTo>
                      <a:pt x="144531" y="144531"/>
                    </a:moveTo>
                    <a:lnTo>
                      <a:pt x="144531" y="0"/>
                    </a:lnTo>
                    <a:lnTo>
                      <a:pt x="0" y="144531"/>
                    </a:lnTo>
                    <a:close/>
                  </a:path>
                </a:pathLst>
              </a:custGeom>
              <a:solidFill>
                <a:srgbClr val="ABDDFF"/>
              </a:solidFill>
              <a:ln w="223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5CB739D-7E21-5590-35E6-3AA3CE80B987}"/>
                  </a:ext>
                </a:extLst>
              </p:cNvPr>
              <p:cNvSpPr/>
              <p:nvPr/>
            </p:nvSpPr>
            <p:spPr>
              <a:xfrm>
                <a:off x="-1803491" y="2691888"/>
                <a:ext cx="270252" cy="270254"/>
              </a:xfrm>
              <a:custGeom>
                <a:avLst/>
                <a:gdLst>
                  <a:gd name="connsiteX0" fmla="*/ 177406 w 270252"/>
                  <a:gd name="connsiteY0" fmla="*/ 0 h 270254"/>
                  <a:gd name="connsiteX1" fmla="*/ 270253 w 270252"/>
                  <a:gd name="connsiteY1" fmla="*/ 92846 h 270254"/>
                  <a:gd name="connsiteX2" fmla="*/ 92846 w 270252"/>
                  <a:gd name="connsiteY2" fmla="*/ 270255 h 270254"/>
                  <a:gd name="connsiteX3" fmla="*/ 0 w 270252"/>
                  <a:gd name="connsiteY3" fmla="*/ 177408 h 270254"/>
                </a:gdLst>
                <a:ahLst/>
                <a:cxnLst>
                  <a:cxn ang="0">
                    <a:pos x="connsiteX0" y="connsiteY0"/>
                  </a:cxn>
                  <a:cxn ang="0">
                    <a:pos x="connsiteX1" y="connsiteY1"/>
                  </a:cxn>
                  <a:cxn ang="0">
                    <a:pos x="connsiteX2" y="connsiteY2"/>
                  </a:cxn>
                  <a:cxn ang="0">
                    <a:pos x="connsiteX3" y="connsiteY3"/>
                  </a:cxn>
                </a:cxnLst>
                <a:rect l="l" t="t" r="r" b="b"/>
                <a:pathLst>
                  <a:path w="270252" h="270254">
                    <a:moveTo>
                      <a:pt x="177406" y="0"/>
                    </a:moveTo>
                    <a:lnTo>
                      <a:pt x="270253" y="92846"/>
                    </a:lnTo>
                    <a:lnTo>
                      <a:pt x="92846" y="270255"/>
                    </a:lnTo>
                    <a:lnTo>
                      <a:pt x="0" y="177408"/>
                    </a:lnTo>
                    <a:close/>
                  </a:path>
                </a:pathLst>
              </a:custGeom>
              <a:solidFill>
                <a:srgbClr val="FF8870"/>
              </a:solidFill>
              <a:ln w="223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F79108D-03EC-20C4-6642-C6E28B644139}"/>
                  </a:ext>
                </a:extLst>
              </p:cNvPr>
              <p:cNvSpPr/>
              <p:nvPr/>
            </p:nvSpPr>
            <p:spPr>
              <a:xfrm>
                <a:off x="-1758485" y="2736912"/>
                <a:ext cx="225231" cy="225231"/>
              </a:xfrm>
              <a:custGeom>
                <a:avLst/>
                <a:gdLst>
                  <a:gd name="connsiteX0" fmla="*/ 0 w 225231"/>
                  <a:gd name="connsiteY0" fmla="*/ 177408 h 225231"/>
                  <a:gd name="connsiteX1" fmla="*/ 177408 w 225231"/>
                  <a:gd name="connsiteY1" fmla="*/ 0 h 225231"/>
                  <a:gd name="connsiteX2" fmla="*/ 225231 w 225231"/>
                  <a:gd name="connsiteY2" fmla="*/ 47823 h 225231"/>
                  <a:gd name="connsiteX3" fmla="*/ 47823 w 225231"/>
                  <a:gd name="connsiteY3" fmla="*/ 225231 h 225231"/>
                </a:gdLst>
                <a:ahLst/>
                <a:cxnLst>
                  <a:cxn ang="0">
                    <a:pos x="connsiteX0" y="connsiteY0"/>
                  </a:cxn>
                  <a:cxn ang="0">
                    <a:pos x="connsiteX1" y="connsiteY1"/>
                  </a:cxn>
                  <a:cxn ang="0">
                    <a:pos x="connsiteX2" y="connsiteY2"/>
                  </a:cxn>
                  <a:cxn ang="0">
                    <a:pos x="connsiteX3" y="connsiteY3"/>
                  </a:cxn>
                </a:cxnLst>
                <a:rect l="l" t="t" r="r" b="b"/>
                <a:pathLst>
                  <a:path w="225231" h="225231">
                    <a:moveTo>
                      <a:pt x="0" y="177408"/>
                    </a:moveTo>
                    <a:lnTo>
                      <a:pt x="177408" y="0"/>
                    </a:lnTo>
                    <a:lnTo>
                      <a:pt x="225231" y="47823"/>
                    </a:lnTo>
                    <a:lnTo>
                      <a:pt x="47823" y="225231"/>
                    </a:lnTo>
                    <a:close/>
                  </a:path>
                </a:pathLst>
              </a:custGeom>
              <a:solidFill>
                <a:srgbClr val="FF6C52"/>
              </a:solidFill>
              <a:ln w="223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3978E57-E66E-6B7C-8250-F2AA7AA44EE6}"/>
                  </a:ext>
                </a:extLst>
              </p:cNvPr>
              <p:cNvSpPr/>
              <p:nvPr/>
            </p:nvSpPr>
            <p:spPr>
              <a:xfrm>
                <a:off x="-1710050" y="2446159"/>
                <a:ext cx="422524" cy="422520"/>
              </a:xfrm>
              <a:custGeom>
                <a:avLst/>
                <a:gdLst>
                  <a:gd name="connsiteX0" fmla="*/ 360647 w 422524"/>
                  <a:gd name="connsiteY0" fmla="*/ 61878 h 422520"/>
                  <a:gd name="connsiteX1" fmla="*/ 61878 w 422524"/>
                  <a:gd name="connsiteY1" fmla="*/ 61878 h 422520"/>
                  <a:gd name="connsiteX2" fmla="*/ 61878 w 422524"/>
                  <a:gd name="connsiteY2" fmla="*/ 360638 h 422520"/>
                  <a:gd name="connsiteX3" fmla="*/ 360647 w 422524"/>
                  <a:gd name="connsiteY3" fmla="*/ 360647 h 422520"/>
                  <a:gd name="connsiteX4" fmla="*/ 360647 w 422524"/>
                  <a:gd name="connsiteY4" fmla="*/ 61878 h 422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24" h="422520">
                    <a:moveTo>
                      <a:pt x="360647" y="61878"/>
                    </a:moveTo>
                    <a:cubicBezTo>
                      <a:pt x="278144" y="-20626"/>
                      <a:pt x="144381" y="-20626"/>
                      <a:pt x="61878" y="61878"/>
                    </a:cubicBezTo>
                    <a:cubicBezTo>
                      <a:pt x="-20626" y="144372"/>
                      <a:pt x="-20626" y="278135"/>
                      <a:pt x="61878" y="360638"/>
                    </a:cubicBezTo>
                    <a:cubicBezTo>
                      <a:pt x="144381" y="443142"/>
                      <a:pt x="278144" y="443151"/>
                      <a:pt x="360647" y="360647"/>
                    </a:cubicBezTo>
                    <a:cubicBezTo>
                      <a:pt x="443151" y="278144"/>
                      <a:pt x="443151" y="144381"/>
                      <a:pt x="360647" y="61878"/>
                    </a:cubicBezTo>
                    <a:close/>
                  </a:path>
                </a:pathLst>
              </a:custGeom>
              <a:solidFill>
                <a:srgbClr val="FF583E"/>
              </a:solidFill>
              <a:ln w="223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094AF33-2029-3CBF-566C-D4E9B7143EB4}"/>
                  </a:ext>
                </a:extLst>
              </p:cNvPr>
              <p:cNvSpPr/>
              <p:nvPr/>
            </p:nvSpPr>
            <p:spPr>
              <a:xfrm>
                <a:off x="-1649525" y="2506684"/>
                <a:ext cx="362013" cy="362008"/>
              </a:xfrm>
              <a:custGeom>
                <a:avLst/>
                <a:gdLst>
                  <a:gd name="connsiteX0" fmla="*/ 300131 w 362013"/>
                  <a:gd name="connsiteY0" fmla="*/ 1360 h 362008"/>
                  <a:gd name="connsiteX1" fmla="*/ 298691 w 362013"/>
                  <a:gd name="connsiteY1" fmla="*/ 0 h 362008"/>
                  <a:gd name="connsiteX2" fmla="*/ 0 w 362013"/>
                  <a:gd name="connsiteY2" fmla="*/ 298691 h 362008"/>
                  <a:gd name="connsiteX3" fmla="*/ 1371 w 362013"/>
                  <a:gd name="connsiteY3" fmla="*/ 300129 h 362008"/>
                  <a:gd name="connsiteX4" fmla="*/ 300140 w 362013"/>
                  <a:gd name="connsiteY4" fmla="*/ 300129 h 362008"/>
                  <a:gd name="connsiteX5" fmla="*/ 300131 w 362013"/>
                  <a:gd name="connsiteY5" fmla="*/ 1360 h 36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013" h="362008">
                    <a:moveTo>
                      <a:pt x="300131" y="1360"/>
                    </a:moveTo>
                    <a:cubicBezTo>
                      <a:pt x="299660" y="891"/>
                      <a:pt x="299171" y="462"/>
                      <a:pt x="298691" y="0"/>
                    </a:cubicBezTo>
                    <a:lnTo>
                      <a:pt x="0" y="298691"/>
                    </a:lnTo>
                    <a:cubicBezTo>
                      <a:pt x="462" y="299162"/>
                      <a:pt x="900" y="299660"/>
                      <a:pt x="1371" y="300129"/>
                    </a:cubicBezTo>
                    <a:cubicBezTo>
                      <a:pt x="83874" y="382635"/>
                      <a:pt x="217637" y="382635"/>
                      <a:pt x="300140" y="300129"/>
                    </a:cubicBezTo>
                    <a:cubicBezTo>
                      <a:pt x="382644" y="217625"/>
                      <a:pt x="382635" y="83865"/>
                      <a:pt x="300131" y="1360"/>
                    </a:cubicBezTo>
                    <a:close/>
                  </a:path>
                </a:pathLst>
              </a:custGeom>
              <a:solidFill>
                <a:srgbClr val="F92814"/>
              </a:solidFill>
              <a:ln w="223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534F6ABF-D0C9-783B-B888-A61170AEE790}"/>
                  </a:ext>
                </a:extLst>
              </p:cNvPr>
              <p:cNvSpPr/>
              <p:nvPr/>
            </p:nvSpPr>
            <p:spPr>
              <a:xfrm>
                <a:off x="-1647564" y="2508643"/>
                <a:ext cx="297552" cy="297551"/>
              </a:xfrm>
              <a:custGeom>
                <a:avLst/>
                <a:gdLst>
                  <a:gd name="connsiteX0" fmla="*/ 253975 w 297552"/>
                  <a:gd name="connsiteY0" fmla="*/ 43580 h 297551"/>
                  <a:gd name="connsiteX1" fmla="*/ 43570 w 297552"/>
                  <a:gd name="connsiteY1" fmla="*/ 43571 h 297551"/>
                  <a:gd name="connsiteX2" fmla="*/ 43579 w 297552"/>
                  <a:gd name="connsiteY2" fmla="*/ 253977 h 297551"/>
                  <a:gd name="connsiteX3" fmla="*/ 253975 w 297552"/>
                  <a:gd name="connsiteY3" fmla="*/ 253977 h 297551"/>
                  <a:gd name="connsiteX4" fmla="*/ 253975 w 297552"/>
                  <a:gd name="connsiteY4" fmla="*/ 43580 h 297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52" h="297551">
                    <a:moveTo>
                      <a:pt x="253975" y="43580"/>
                    </a:moveTo>
                    <a:cubicBezTo>
                      <a:pt x="195872" y="-14525"/>
                      <a:pt x="101673" y="-14525"/>
                      <a:pt x="43570" y="43571"/>
                    </a:cubicBezTo>
                    <a:cubicBezTo>
                      <a:pt x="-14525" y="101675"/>
                      <a:pt x="-14525" y="195872"/>
                      <a:pt x="43579" y="253977"/>
                    </a:cubicBezTo>
                    <a:cubicBezTo>
                      <a:pt x="101682" y="312071"/>
                      <a:pt x="195881" y="312080"/>
                      <a:pt x="253975" y="253977"/>
                    </a:cubicBezTo>
                    <a:cubicBezTo>
                      <a:pt x="312079" y="195881"/>
                      <a:pt x="312079" y="101675"/>
                      <a:pt x="253975" y="43580"/>
                    </a:cubicBezTo>
                    <a:close/>
                  </a:path>
                </a:pathLst>
              </a:custGeom>
              <a:solidFill>
                <a:srgbClr val="FFFFFF"/>
              </a:solidFill>
              <a:ln w="223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B093CC1-D2FC-830F-4E00-E7F80A10D317}"/>
                  </a:ext>
                </a:extLst>
              </p:cNvPr>
              <p:cNvSpPr/>
              <p:nvPr/>
            </p:nvSpPr>
            <p:spPr>
              <a:xfrm>
                <a:off x="-1605339" y="2550861"/>
                <a:ext cx="255336" cy="255344"/>
              </a:xfrm>
              <a:custGeom>
                <a:avLst/>
                <a:gdLst>
                  <a:gd name="connsiteX0" fmla="*/ 210328 w 255336"/>
                  <a:gd name="connsiteY0" fmla="*/ 0 h 255344"/>
                  <a:gd name="connsiteX1" fmla="*/ 0 w 255336"/>
                  <a:gd name="connsiteY1" fmla="*/ 210337 h 255344"/>
                  <a:gd name="connsiteX2" fmla="*/ 1362 w 255336"/>
                  <a:gd name="connsiteY2" fmla="*/ 211768 h 255344"/>
                  <a:gd name="connsiteX3" fmla="*/ 211759 w 255336"/>
                  <a:gd name="connsiteY3" fmla="*/ 211768 h 255344"/>
                  <a:gd name="connsiteX4" fmla="*/ 211759 w 255336"/>
                  <a:gd name="connsiteY4" fmla="*/ 1362 h 255344"/>
                  <a:gd name="connsiteX5" fmla="*/ 210328 w 255336"/>
                  <a:gd name="connsiteY5" fmla="*/ 0 h 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336" h="255344">
                    <a:moveTo>
                      <a:pt x="210328" y="0"/>
                    </a:moveTo>
                    <a:lnTo>
                      <a:pt x="0" y="210337"/>
                    </a:lnTo>
                    <a:cubicBezTo>
                      <a:pt x="462" y="210808"/>
                      <a:pt x="891" y="211296"/>
                      <a:pt x="1362" y="211768"/>
                    </a:cubicBezTo>
                    <a:cubicBezTo>
                      <a:pt x="59456" y="269871"/>
                      <a:pt x="153662" y="269871"/>
                      <a:pt x="211759" y="211768"/>
                    </a:cubicBezTo>
                    <a:cubicBezTo>
                      <a:pt x="269862" y="153662"/>
                      <a:pt x="269862" y="59465"/>
                      <a:pt x="211759" y="1362"/>
                    </a:cubicBezTo>
                    <a:cubicBezTo>
                      <a:pt x="211296" y="897"/>
                      <a:pt x="210799" y="462"/>
                      <a:pt x="210328" y="0"/>
                    </a:cubicBezTo>
                    <a:close/>
                  </a:path>
                </a:pathLst>
              </a:custGeom>
              <a:solidFill>
                <a:srgbClr val="DBEEFF"/>
              </a:solidFill>
              <a:ln w="223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2775CE6-F84D-62EE-6241-930056EE39B4}"/>
                  </a:ext>
                </a:extLst>
              </p:cNvPr>
              <p:cNvSpPr/>
              <p:nvPr/>
            </p:nvSpPr>
            <p:spPr>
              <a:xfrm>
                <a:off x="-1608730" y="2578043"/>
                <a:ext cx="219902" cy="182440"/>
              </a:xfrm>
              <a:custGeom>
                <a:avLst/>
                <a:gdLst>
                  <a:gd name="connsiteX0" fmla="*/ 84823 w 219902"/>
                  <a:gd name="connsiteY0" fmla="*/ 182440 h 182440"/>
                  <a:gd name="connsiteX1" fmla="*/ 0 w 219902"/>
                  <a:gd name="connsiteY1" fmla="*/ 97615 h 182440"/>
                  <a:gd name="connsiteX2" fmla="*/ 47361 w 219902"/>
                  <a:gd name="connsiteY2" fmla="*/ 50256 h 182440"/>
                  <a:gd name="connsiteX3" fmla="*/ 84823 w 219902"/>
                  <a:gd name="connsiteY3" fmla="*/ 87727 h 182440"/>
                  <a:gd name="connsiteX4" fmla="*/ 172551 w 219902"/>
                  <a:gd name="connsiteY4" fmla="*/ 0 h 182440"/>
                  <a:gd name="connsiteX5" fmla="*/ 219902 w 219902"/>
                  <a:gd name="connsiteY5" fmla="*/ 47361 h 1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902" h="182440">
                    <a:moveTo>
                      <a:pt x="84823" y="182440"/>
                    </a:moveTo>
                    <a:lnTo>
                      <a:pt x="0" y="97615"/>
                    </a:lnTo>
                    <a:lnTo>
                      <a:pt x="47361" y="50256"/>
                    </a:lnTo>
                    <a:lnTo>
                      <a:pt x="84823" y="87727"/>
                    </a:lnTo>
                    <a:lnTo>
                      <a:pt x="172551" y="0"/>
                    </a:lnTo>
                    <a:lnTo>
                      <a:pt x="219902" y="47361"/>
                    </a:lnTo>
                    <a:close/>
                  </a:path>
                </a:pathLst>
              </a:custGeom>
              <a:solidFill>
                <a:srgbClr val="78B0F0"/>
              </a:solidFill>
              <a:ln w="223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DF73B7B-A86A-FA04-6FCD-7204791A1D42}"/>
                  </a:ext>
                </a:extLst>
              </p:cNvPr>
              <p:cNvSpPr/>
              <p:nvPr/>
            </p:nvSpPr>
            <p:spPr>
              <a:xfrm>
                <a:off x="-1523784" y="2578043"/>
                <a:ext cx="134956" cy="182326"/>
              </a:xfrm>
              <a:custGeom>
                <a:avLst/>
                <a:gdLst>
                  <a:gd name="connsiteX0" fmla="*/ 87605 w 134956"/>
                  <a:gd name="connsiteY0" fmla="*/ 0 h 182326"/>
                  <a:gd name="connsiteX1" fmla="*/ 0 w 134956"/>
                  <a:gd name="connsiteY1" fmla="*/ 87605 h 182326"/>
                  <a:gd name="connsiteX2" fmla="*/ 0 w 134956"/>
                  <a:gd name="connsiteY2" fmla="*/ 182326 h 182326"/>
                  <a:gd name="connsiteX3" fmla="*/ 134957 w 134956"/>
                  <a:gd name="connsiteY3" fmla="*/ 47361 h 182326"/>
                </a:gdLst>
                <a:ahLst/>
                <a:cxnLst>
                  <a:cxn ang="0">
                    <a:pos x="connsiteX0" y="connsiteY0"/>
                  </a:cxn>
                  <a:cxn ang="0">
                    <a:pos x="connsiteX1" y="connsiteY1"/>
                  </a:cxn>
                  <a:cxn ang="0">
                    <a:pos x="connsiteX2" y="connsiteY2"/>
                  </a:cxn>
                  <a:cxn ang="0">
                    <a:pos x="connsiteX3" y="connsiteY3"/>
                  </a:cxn>
                </a:cxnLst>
                <a:rect l="l" t="t" r="r" b="b"/>
                <a:pathLst>
                  <a:path w="134956" h="182326">
                    <a:moveTo>
                      <a:pt x="87605" y="0"/>
                    </a:moveTo>
                    <a:lnTo>
                      <a:pt x="0" y="87605"/>
                    </a:lnTo>
                    <a:lnTo>
                      <a:pt x="0" y="182326"/>
                    </a:lnTo>
                    <a:lnTo>
                      <a:pt x="134957" y="47361"/>
                    </a:lnTo>
                    <a:close/>
                  </a:path>
                </a:pathLst>
              </a:custGeom>
              <a:solidFill>
                <a:srgbClr val="6DA0E8"/>
              </a:solidFill>
              <a:ln w="2232" cap="flat">
                <a:noFill/>
                <a:prstDash val="solid"/>
                <a:miter/>
              </a:ln>
            </p:spPr>
            <p:txBody>
              <a:bodyPr rtlCol="0" anchor="ctr"/>
              <a:lstStyle/>
              <a:p>
                <a:endParaRPr lang="en-US"/>
              </a:p>
            </p:txBody>
          </p:sp>
        </p:grpSp>
      </p:grpSp>
      <p:grpSp>
        <p:nvGrpSpPr>
          <p:cNvPr id="70" name="Group 69">
            <a:extLst>
              <a:ext uri="{FF2B5EF4-FFF2-40B4-BE49-F238E27FC236}">
                <a16:creationId xmlns:a16="http://schemas.microsoft.com/office/drawing/2014/main" id="{44EF0E97-C042-A8E0-4A5F-6FCFF44145AD}"/>
              </a:ext>
            </a:extLst>
          </p:cNvPr>
          <p:cNvGrpSpPr/>
          <p:nvPr/>
        </p:nvGrpSpPr>
        <p:grpSpPr>
          <a:xfrm>
            <a:off x="4308909" y="1752600"/>
            <a:ext cx="3556000" cy="4615180"/>
            <a:chOff x="4308909" y="1752600"/>
            <a:chExt cx="3556000" cy="4615180"/>
          </a:xfrm>
        </p:grpSpPr>
        <p:sp>
          <p:nvSpPr>
            <p:cNvPr id="46" name="Rounded Rectangle 45"/>
            <p:cNvSpPr/>
            <p:nvPr/>
          </p:nvSpPr>
          <p:spPr bwMode="auto">
            <a:xfrm>
              <a:off x="4308909" y="1752600"/>
              <a:ext cx="3556000" cy="4615180"/>
            </a:xfrm>
            <a:prstGeom prst="roundRect">
              <a:avLst>
                <a:gd name="adj" fmla="val 2440"/>
              </a:avLst>
            </a:prstGeom>
            <a:solidFill>
              <a:srgbClr val="00B800"/>
            </a:solidFill>
            <a:ln w="9525">
              <a:noFill/>
              <a:round/>
              <a:headEnd/>
              <a:tailEnd/>
            </a:ln>
          </p:spPr>
          <p:txBody>
            <a:bodyPr vert="horz" wrap="square" lIns="121920" tIns="60960" rIns="121920" bIns="60960" numCol="1" rtlCol="0" anchor="t" anchorCtr="0" compatLnSpc="1">
              <a:prstTxWarp prst="textNoShape">
                <a:avLst/>
              </a:prstTxWarp>
            </a:bodyPr>
            <a:lstStyle/>
            <a:p>
              <a:pPr algn="ctr" defTabSz="1219170"/>
              <a:endParaRPr lang="en-US" sz="2400">
                <a:solidFill>
                  <a:prstClr val="black"/>
                </a:solidFill>
                <a:latin typeface="Roboto"/>
              </a:endParaRPr>
            </a:p>
          </p:txBody>
        </p:sp>
        <p:sp>
          <p:nvSpPr>
            <p:cNvPr id="36" name="Oval 35"/>
            <p:cNvSpPr/>
            <p:nvPr/>
          </p:nvSpPr>
          <p:spPr bwMode="auto">
            <a:xfrm>
              <a:off x="5375709" y="2000324"/>
              <a:ext cx="1422400" cy="1422400"/>
            </a:xfrm>
            <a:prstGeom prst="ellipse">
              <a:avLst/>
            </a:prstGeom>
            <a:solidFill>
              <a:schemeClr val="bg1"/>
            </a:solidFill>
            <a:ln w="28575">
              <a:noFill/>
              <a:round/>
              <a:headEnd/>
              <a:tailEnd/>
            </a:ln>
            <a:effectLst>
              <a:innerShdw blurRad="114300">
                <a:prstClr val="black"/>
              </a:innerShdw>
            </a:effectLst>
          </p:spPr>
          <p:txBody>
            <a:bodyPr vert="horz" wrap="square" lIns="121920" tIns="60960" rIns="121920" bIns="60960" numCol="1" rtlCol="0" anchor="t" anchorCtr="0" compatLnSpc="1">
              <a:prstTxWarp prst="textNoShape">
                <a:avLst/>
              </a:prstTxWarp>
            </a:bodyPr>
            <a:lstStyle/>
            <a:p>
              <a:pPr algn="ctr" defTabSz="1219170"/>
              <a:endParaRPr lang="en-US" sz="2400">
                <a:solidFill>
                  <a:prstClr val="black"/>
                </a:solidFill>
                <a:latin typeface="Roboto"/>
              </a:endParaRPr>
            </a:p>
          </p:txBody>
        </p:sp>
        <p:sp>
          <p:nvSpPr>
            <p:cNvPr id="10" name="TextBox 9">
              <a:extLst>
                <a:ext uri="{FF2B5EF4-FFF2-40B4-BE49-F238E27FC236}">
                  <a16:creationId xmlns:a16="http://schemas.microsoft.com/office/drawing/2014/main" id="{1E9F58DD-689B-3467-3D33-C4C95CC94DB3}"/>
                </a:ext>
              </a:extLst>
            </p:cNvPr>
            <p:cNvSpPr txBox="1"/>
            <p:nvPr/>
          </p:nvSpPr>
          <p:spPr>
            <a:xfrm>
              <a:off x="4419600" y="3581400"/>
              <a:ext cx="3352800" cy="2708434"/>
            </a:xfrm>
            <a:prstGeom prst="rect">
              <a:avLst/>
            </a:prstGeom>
            <a:noFill/>
          </p:spPr>
          <p:txBody>
            <a:bodyPr wrap="square">
              <a:spAutoFit/>
            </a:bodyPr>
            <a:lstStyle/>
            <a:p>
              <a:pPr marR="0" algn="ctr">
                <a:lnSpc>
                  <a:spcPts val="3400"/>
                </a:lnSpc>
                <a:spcBef>
                  <a:spcPts val="0"/>
                </a:spcBef>
                <a:spcAft>
                  <a:spcPts val="0"/>
                </a:spcAft>
              </a:pPr>
              <a:r>
                <a:rPr lang="en-US" sz="2400" kern="100" dirty="0">
                  <a:solidFill>
                    <a:schemeClr val="bg1"/>
                  </a:solidFill>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Financial consequences of a life disrupted by mental anguish and loss of companionship</a:t>
              </a:r>
            </a:p>
          </p:txBody>
        </p:sp>
        <p:pic>
          <p:nvPicPr>
            <p:cNvPr id="68" name="Graphic 67">
              <a:extLst>
                <a:ext uri="{FF2B5EF4-FFF2-40B4-BE49-F238E27FC236}">
                  <a16:creationId xmlns:a16="http://schemas.microsoft.com/office/drawing/2014/main" id="{2D83ECEF-43C2-0564-0E04-83EE639112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8800" y="2209800"/>
              <a:ext cx="914400" cy="914400"/>
            </a:xfrm>
            <a:prstGeom prst="rect">
              <a:avLst/>
            </a:prstGeom>
          </p:spPr>
        </p:pic>
      </p:grpSp>
      <p:sp>
        <p:nvSpPr>
          <p:cNvPr id="3" name="TextBox 2">
            <a:extLst>
              <a:ext uri="{FF2B5EF4-FFF2-40B4-BE49-F238E27FC236}">
                <a16:creationId xmlns:a16="http://schemas.microsoft.com/office/drawing/2014/main" id="{9E721FF4-2C0C-17B2-CDF4-D5D2E31042C3}"/>
              </a:ext>
            </a:extLst>
          </p:cNvPr>
          <p:cNvSpPr txBox="1"/>
          <p:nvPr/>
        </p:nvSpPr>
        <p:spPr>
          <a:xfrm>
            <a:off x="0" y="490220"/>
            <a:ext cx="12192000" cy="1136723"/>
          </a:xfrm>
          <a:prstGeom prst="rect">
            <a:avLst/>
          </a:prstGeom>
          <a:noFill/>
        </p:spPr>
        <p:txBody>
          <a:bodyPr wrap="square" rtlCol="0" anchor="ctr" anchorCtr="1">
            <a:noAutofit/>
          </a:bodyPr>
          <a:lstStyle/>
          <a:p>
            <a:pPr algn="ctr"/>
            <a:r>
              <a:rPr lang="en-US" sz="3200" dirty="0">
                <a:solidFill>
                  <a:schemeClr val="bg1"/>
                </a:solidFill>
                <a:effectLst>
                  <a:outerShdw blurRad="38100" dist="38100" dir="2700000" algn="tl">
                    <a:srgbClr val="000000">
                      <a:alpha val="43137"/>
                    </a:srgbClr>
                  </a:outerShdw>
                </a:effectLst>
                <a:latin typeface="+mj-lt"/>
              </a:rPr>
              <a:t>The new battlefield on non-economic damages</a:t>
            </a:r>
          </a:p>
        </p:txBody>
      </p:sp>
      <p:grpSp>
        <p:nvGrpSpPr>
          <p:cNvPr id="7" name="Group 6">
            <a:extLst>
              <a:ext uri="{FF2B5EF4-FFF2-40B4-BE49-F238E27FC236}">
                <a16:creationId xmlns:a16="http://schemas.microsoft.com/office/drawing/2014/main" id="{3FD02C38-F32D-B702-396A-114751037207}"/>
              </a:ext>
            </a:extLst>
          </p:cNvPr>
          <p:cNvGrpSpPr>
            <a:grpSpLocks noChangeAspect="1"/>
          </p:cNvGrpSpPr>
          <p:nvPr/>
        </p:nvGrpSpPr>
        <p:grpSpPr>
          <a:xfrm>
            <a:off x="9156699" y="4923146"/>
            <a:ext cx="1422401" cy="1422401"/>
            <a:chOff x="8712670" y="1592974"/>
            <a:chExt cx="2350293" cy="2350293"/>
          </a:xfrm>
          <a:effectLst>
            <a:outerShdw blurRad="50800" dist="38100" dir="2700000" algn="tl" rotWithShape="0">
              <a:prstClr val="black">
                <a:alpha val="40000"/>
              </a:prstClr>
            </a:outerShdw>
          </a:effectLst>
        </p:grpSpPr>
        <p:sp>
          <p:nvSpPr>
            <p:cNvPr id="6" name="Flowchart: Connector 5">
              <a:extLst>
                <a:ext uri="{FF2B5EF4-FFF2-40B4-BE49-F238E27FC236}">
                  <a16:creationId xmlns:a16="http://schemas.microsoft.com/office/drawing/2014/main" id="{E7314F1D-C918-427D-9835-8219C0F63876}"/>
                </a:ext>
              </a:extLst>
            </p:cNvPr>
            <p:cNvSpPr/>
            <p:nvPr/>
          </p:nvSpPr>
          <p:spPr>
            <a:xfrm>
              <a:off x="8961654" y="1853721"/>
              <a:ext cx="1828800" cy="1828800"/>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adge Question Mark with solid fill">
              <a:extLst>
                <a:ext uri="{FF2B5EF4-FFF2-40B4-BE49-F238E27FC236}">
                  <a16:creationId xmlns:a16="http://schemas.microsoft.com/office/drawing/2014/main" id="{C8FA1EE5-99FE-603E-FE96-41C877495C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12670" y="1592974"/>
              <a:ext cx="2350293" cy="2350293"/>
            </a:xfrm>
            <a:prstGeom prst="rect">
              <a:avLst/>
            </a:prstGeom>
          </p:spPr>
        </p:pic>
      </p:grpSp>
    </p:spTree>
    <p:extLst>
      <p:ext uri="{BB962C8B-B14F-4D97-AF65-F5344CB8AC3E}">
        <p14:creationId xmlns:p14="http://schemas.microsoft.com/office/powerpoint/2010/main" val="925262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 calcmode="lin" valueType="num">
                                      <p:cBhvr>
                                        <p:cTn id="14" dur="500" fill="hold"/>
                                        <p:tgtEl>
                                          <p:spTgt spid="70"/>
                                        </p:tgtEl>
                                        <p:attrNameLst>
                                          <p:attrName>ppt_w</p:attrName>
                                        </p:attrNameLst>
                                      </p:cBhvr>
                                      <p:tavLst>
                                        <p:tav tm="0">
                                          <p:val>
                                            <p:fltVal val="0"/>
                                          </p:val>
                                        </p:tav>
                                        <p:tav tm="100000">
                                          <p:val>
                                            <p:strVal val="#ppt_w"/>
                                          </p:val>
                                        </p:tav>
                                      </p:tavLst>
                                    </p:anim>
                                    <p:anim calcmode="lin" valueType="num">
                                      <p:cBhvr>
                                        <p:cTn id="15" dur="500" fill="hold"/>
                                        <p:tgtEl>
                                          <p:spTgt spid="70"/>
                                        </p:tgtEl>
                                        <p:attrNameLst>
                                          <p:attrName>ppt_h</p:attrName>
                                        </p:attrNameLst>
                                      </p:cBhvr>
                                      <p:tavLst>
                                        <p:tav tm="0">
                                          <p:val>
                                            <p:fltVal val="0"/>
                                          </p:val>
                                        </p:tav>
                                        <p:tav tm="100000">
                                          <p:val>
                                            <p:strVal val="#ppt_h"/>
                                          </p:val>
                                        </p:tav>
                                      </p:tavLst>
                                    </p:anim>
                                    <p:animEffect transition="in" filter="fade">
                                      <p:cBhvr>
                                        <p:cTn id="16" dur="500"/>
                                        <p:tgtEl>
                                          <p:spTgt spid="7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 calcmode="lin" valueType="num">
                                      <p:cBhvr>
                                        <p:cTn id="21" dur="500" fill="hold"/>
                                        <p:tgtEl>
                                          <p:spTgt spid="71"/>
                                        </p:tgtEl>
                                        <p:attrNameLst>
                                          <p:attrName>ppt_w</p:attrName>
                                        </p:attrNameLst>
                                      </p:cBhvr>
                                      <p:tavLst>
                                        <p:tav tm="0">
                                          <p:val>
                                            <p:fltVal val="0"/>
                                          </p:val>
                                        </p:tav>
                                        <p:tav tm="100000">
                                          <p:val>
                                            <p:strVal val="#ppt_w"/>
                                          </p:val>
                                        </p:tav>
                                      </p:tavLst>
                                    </p:anim>
                                    <p:anim calcmode="lin" valueType="num">
                                      <p:cBhvr>
                                        <p:cTn id="22" dur="500" fill="hold"/>
                                        <p:tgtEl>
                                          <p:spTgt spid="71"/>
                                        </p:tgtEl>
                                        <p:attrNameLst>
                                          <p:attrName>ppt_h</p:attrName>
                                        </p:attrNameLst>
                                      </p:cBhvr>
                                      <p:tavLst>
                                        <p:tav tm="0">
                                          <p:val>
                                            <p:fltVal val="0"/>
                                          </p:val>
                                        </p:tav>
                                        <p:tav tm="100000">
                                          <p:val>
                                            <p:strVal val="#ppt_h"/>
                                          </p:val>
                                        </p:tav>
                                      </p:tavLst>
                                    </p:anim>
                                    <p:animEffect transition="in" filter="fade">
                                      <p:cBhvr>
                                        <p:cTn id="23" dur="500"/>
                                        <p:tgtEl>
                                          <p:spTgt spid="7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ED02E-B972-3A0C-F37B-E1AABAD4A8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4AC9EC-4DD2-71D2-5CF7-79D1B69BF463}"/>
              </a:ext>
            </a:extLst>
          </p:cNvPr>
          <p:cNvSpPr>
            <a:spLocks noGrp="1"/>
          </p:cNvSpPr>
          <p:nvPr>
            <p:ph idx="1"/>
          </p:nvPr>
        </p:nvSpPr>
        <p:spPr>
          <a:xfrm>
            <a:off x="857250" y="2266950"/>
            <a:ext cx="10134600" cy="4019550"/>
          </a:xfrm>
        </p:spPr>
        <p:txBody>
          <a:bodyPr>
            <a:noAutofit/>
          </a:bodyPr>
          <a:lstStyle/>
          <a:p>
            <a:pPr marL="285750" indent="-285750">
              <a:buFont typeface="Arial" panose="020B0604020202020204" pitchFamily="34" charset="0"/>
              <a:buChar char="•"/>
            </a:pPr>
            <a:r>
              <a:rPr lang="en-US" b="1" i="1" dirty="0"/>
              <a:t>Anderson v. Durant</a:t>
            </a:r>
            <a:r>
              <a:rPr lang="en-US" dirty="0"/>
              <a:t>, 550 S.W.3d 605, 620 &amp; n.65 (Tex. 2018) - Noting, after comparing a trio of other similar cases, that the “jury’s $400,000 award appears to be excessive compared to awards in cases involving similar or more egregious behavior.” </a:t>
            </a:r>
          </a:p>
          <a:p>
            <a:pPr marL="285750" indent="-285750">
              <a:buFont typeface="Arial" panose="020B0604020202020204" pitchFamily="34" charset="0"/>
              <a:buChar char="•"/>
            </a:pPr>
            <a:r>
              <a:rPr lang="en-US" b="1" i="1" dirty="0"/>
              <a:t>Gregory v. Chohan</a:t>
            </a:r>
            <a:r>
              <a:rPr lang="en-US" dirty="0"/>
              <a:t>, 670 S.W.3d 546 (Tex. 2023): “We do not foreclose the possibility that comparison to other cases may play some role in a plaintiff's effort to establish that a given amount of noneconomic damages is reasonable and just compensation rationally grounded in the evidence. We have in the past invoked similar reasoning.” (citing </a:t>
            </a:r>
            <a:r>
              <a:rPr lang="en-US" i="1" dirty="0"/>
              <a:t>Anderson</a:t>
            </a:r>
            <a:r>
              <a:rPr lang="en-US" dirty="0"/>
              <a:t>) </a:t>
            </a:r>
          </a:p>
          <a:p>
            <a:pPr marL="285750" indent="-285750">
              <a:buFont typeface="Arial" panose="020B0604020202020204" pitchFamily="34" charset="0"/>
              <a:buChar char="•"/>
            </a:pPr>
            <a:r>
              <a:rPr lang="en-US" b="1" i="1" dirty="0"/>
              <a:t>Exxon Mobil Corp. v. Brown</a:t>
            </a:r>
            <a:r>
              <a:rPr lang="en-US" dirty="0"/>
              <a:t>, 2026 WL 59875 (TA 14</a:t>
            </a:r>
            <a:r>
              <a:rPr lang="en-US" baseline="30000" dirty="0"/>
              <a:t>th</a:t>
            </a:r>
            <a:r>
              <a:rPr lang="en-US" dirty="0"/>
              <a:t> 2026) – “We may look to other cases as “reasonable guideposts” in our assessment of damages, though we must be mindful that each case is unique and that individuals may experience mental anguish in myriad ways.”) (citing </a:t>
            </a:r>
            <a:r>
              <a:rPr lang="en-US" i="1" dirty="0"/>
              <a:t>Anderson</a:t>
            </a:r>
            <a:r>
              <a:rPr lang="en-US" dirty="0"/>
              <a:t>).</a:t>
            </a:r>
            <a:endParaRPr lang="en-US" i="1" dirty="0"/>
          </a:p>
          <a:p>
            <a:pPr>
              <a:spcAft>
                <a:spcPts val="1200"/>
              </a:spcAft>
            </a:pPr>
            <a:endParaRPr lang="en-US" sz="2200" b="1" dirty="0">
              <a:solidFill>
                <a:srgbClr val="404040"/>
              </a:solidFill>
              <a:ea typeface="Calibri" panose="020F0502020204030204" pitchFamily="34" charset="0"/>
              <a:cs typeface="Times New Roman" panose="02020603050405020304" pitchFamily="18" charset="0"/>
            </a:endParaRPr>
          </a:p>
          <a:p>
            <a:pPr lvl="1">
              <a:spcAft>
                <a:spcPts val="1200"/>
              </a:spcAft>
            </a:pPr>
            <a:endParaRPr lang="en-US" sz="1800" dirty="0">
              <a:solidFill>
                <a:srgbClr val="404040"/>
              </a:solidFill>
              <a:effectLst/>
              <a:ea typeface="Calibri" panose="020F0502020204030204" pitchFamily="34" charset="0"/>
            </a:endParaRPr>
          </a:p>
        </p:txBody>
      </p:sp>
      <p:sp>
        <p:nvSpPr>
          <p:cNvPr id="5" name="Title 4">
            <a:extLst>
              <a:ext uri="{FF2B5EF4-FFF2-40B4-BE49-F238E27FC236}">
                <a16:creationId xmlns:a16="http://schemas.microsoft.com/office/drawing/2014/main" id="{29B5A449-D169-11EF-F7C2-713E42AA5F75}"/>
              </a:ext>
            </a:extLst>
          </p:cNvPr>
          <p:cNvSpPr>
            <a:spLocks noGrp="1"/>
          </p:cNvSpPr>
          <p:nvPr>
            <p:ph type="title"/>
          </p:nvPr>
        </p:nvSpPr>
        <p:spPr>
          <a:xfrm>
            <a:off x="1154628" y="927099"/>
            <a:ext cx="8456098" cy="777876"/>
          </a:xfrm>
        </p:spPr>
        <p:txBody>
          <a:bodyPr/>
          <a:lstStyle/>
          <a:p>
            <a:r>
              <a:rPr lang="en-US" sz="3600" dirty="0"/>
              <a:t>Case Comparison Approach</a:t>
            </a:r>
          </a:p>
        </p:txBody>
      </p:sp>
    </p:spTree>
    <p:extLst>
      <p:ext uri="{BB962C8B-B14F-4D97-AF65-F5344CB8AC3E}">
        <p14:creationId xmlns:p14="http://schemas.microsoft.com/office/powerpoint/2010/main" val="7706477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924</TotalTime>
  <Words>3211</Words>
  <Application>Microsoft Office PowerPoint</Application>
  <PresentationFormat>Widescreen</PresentationFormat>
  <Paragraphs>369</Paragraphs>
  <Slides>57</Slides>
  <Notes>35</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Aptos</vt:lpstr>
      <vt:lpstr>Arial</vt:lpstr>
      <vt:lpstr>Calibri</vt:lpstr>
      <vt:lpstr>Century Gothic</vt:lpstr>
      <vt:lpstr>IBM Plex Sans</vt:lpstr>
      <vt:lpstr>Roboto</vt:lpstr>
      <vt:lpstr>Source Sans Pro</vt:lpstr>
      <vt:lpstr>Times New Roman</vt:lpstr>
      <vt:lpstr>Wingdings</vt:lpstr>
      <vt:lpstr>Wingdings 3</vt:lpstr>
      <vt:lpstr>Ion Boardroom</vt:lpstr>
      <vt:lpstr>Plaintiff and Defense Strategies on Non-Economic Damages</vt:lpstr>
      <vt:lpstr>PowerPoint Presentation</vt:lpstr>
      <vt:lpstr>Unified holding</vt:lpstr>
      <vt:lpstr>PowerPoint Presentation</vt:lpstr>
      <vt:lpstr>PowerPoint Presentation</vt:lpstr>
      <vt:lpstr>PowerPoint Presentation</vt:lpstr>
      <vt:lpstr>PowerPoint Presentation</vt:lpstr>
      <vt:lpstr>PowerPoint Presentation</vt:lpstr>
      <vt:lpstr>Case Comparison Approach</vt:lpstr>
      <vt:lpstr>PowerPoint Presentation</vt:lpstr>
      <vt:lpstr>Core Gregory Plurality Principles</vt:lpstr>
      <vt:lpstr>Is Gregory’s “Rational Connection” Ruling binding? </vt:lpstr>
      <vt:lpstr>A Plaintiff might argue: </vt:lpstr>
      <vt:lpstr>P cannot  explain “why”  this damage award  Court stressed 4x</vt:lpstr>
      <vt:lpstr>Even if Gregory is not binding precedent, it should impact the way you should litigate non-economic damages!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Draft the Charge in View of Gregory</vt:lpstr>
      <vt:lpstr>Provide Parkway factors?</vt:lpstr>
      <vt:lpstr>Drafting the Charge</vt:lpstr>
      <vt:lpstr>Expressly discuss nature, duration, [frequency],and severity</vt:lpstr>
      <vt:lpstr>Team Industrial Services v. Most</vt:lpstr>
      <vt:lpstr>Effectively Use Lay Witnesses to Establish Non-economic Damages</vt:lpstr>
      <vt:lpstr>Day in Life Films</vt:lpstr>
      <vt:lpstr>PowerPoint Presentation</vt:lpstr>
      <vt:lpstr>PowerPoint Presentation</vt:lpstr>
      <vt:lpstr>One possible suggestion</vt:lpstr>
      <vt:lpstr>P cannot be cross-examined on the amount of non-economic damages</vt:lpstr>
      <vt:lpstr>What about direct examination on the amount of damages?</vt:lpstr>
      <vt:lpstr>Possible direct examination</vt:lpstr>
      <vt:lpstr>Possible Direct examination</vt:lpstr>
      <vt:lpstr>Breakdown in components</vt:lpstr>
      <vt:lpstr>Final argument</vt:lpstr>
      <vt:lpstr>PowerPoint Presentation</vt:lpstr>
      <vt:lpstr>PowerPoint Presentation</vt:lpstr>
      <vt:lpstr>PowerPoint Presentation</vt:lpstr>
      <vt:lpstr>PowerPoint Presentation</vt:lpstr>
      <vt:lpstr>The Rational Alternative</vt:lpstr>
      <vt:lpstr>PowerPoint Presentation</vt:lpstr>
      <vt:lpstr>Counter-Anchoring: What, When and Why?</vt:lpstr>
      <vt:lpstr>Counter-Anchoring Guardrails</vt:lpstr>
      <vt:lpstr>Operationalize the PJC’s Non-Economic Damage Considerations</vt:lpstr>
      <vt:lpstr>Operationalize the PJC’s Non-Economic Damage Considerations in Discovery</vt:lpstr>
      <vt:lpstr>Operationalize the PJC’s Non-Economic Damage Considerations in Closing Argument</vt:lpstr>
      <vt:lpstr>The Appellate Hammer</vt:lpstr>
      <vt:lpstr>Applying Context: “Ordinary vs. Extraordinary” on Appeal</vt:lpstr>
      <vt:lpstr>ExxonMobil v. Brown, 2026 WL 59875 (14th COA 2026) </vt:lpstr>
      <vt:lpstr>ExxonMobil v. Brown (14th COA 2026)</vt:lpstr>
      <vt:lpstr>Key Takeaways</vt:lpstr>
      <vt:lpstr>We welcome your questions and discussion.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Sterling, Chelby</dc:creator>
  <cp:lastModifiedBy>Trachtenberg, Mark</cp:lastModifiedBy>
  <cp:revision>54</cp:revision>
  <cp:lastPrinted>2025-06-18T15:53:54Z</cp:lastPrinted>
  <dcterms:created xsi:type="dcterms:W3CDTF">2025-03-25T02:24:51Z</dcterms:created>
  <dcterms:modified xsi:type="dcterms:W3CDTF">2026-02-17T21:09:47Z</dcterms:modified>
</cp:coreProperties>
</file>